
<file path=[Content_Types].xml><?xml version="1.0" encoding="utf-8"?>
<Types xmlns="http://schemas.openxmlformats.org/package/2006/content-types">
  <Default Extension="png" ContentType="image/pn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embeddedFontLst>
    <p:embeddedFont>
      <p:font typeface="OPPOSans H"/>
      <p:regular r:id="rId18"/>
    </p:embeddedFont>
    <p:embeddedFont>
      <p:font typeface="OPPOSans R"/>
      <p:regular r:id="rId19"/>
    </p:embeddedFont>
    <p:embeddedFont>
      <p:font typeface="OPPOSans B"/>
      <p:regular r:id="rId20"/>
    </p:embeddedFont>
    <p:embeddedFont>
      <p:font typeface="Source Han Sans"/>
      <p:regular r:id="rId21"/>
    </p:embeddedFont>
    <p:embeddedFont>
      <p:font typeface="Source Han Sans CN Bold"/>
      <p:regular r:id="rId22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font" Target="fonts/font1.fntdata"/>
<Relationship Id="rId19" Type="http://schemas.openxmlformats.org/officeDocument/2006/relationships/font" Target="fonts/font4.fntdata"/>
<Relationship Id="rId20" Type="http://schemas.openxmlformats.org/officeDocument/2006/relationships/font" Target="fonts/font5.fntdata"/>
<Relationship Id="rId21" Type="http://schemas.openxmlformats.org/officeDocument/2006/relationships/font" Target="fonts/font2.fntdata"/>
<Relationship Id="rId22" Type="http://schemas.openxmlformats.org/officeDocument/2006/relationships/font" Target="fonts/font3.fntdata"/>
</Relationships>
</file>

<file path=ppt/media/>
</file>

<file path=ppt/media/image1.png>
</file>

<file path=ppt/media/image2.png>
</file>

<file path=ppt/notesMasters/_rels/notes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</p:notesMaster>
</file>

<file path=ppt/notesSlides/_rels/notesSlide1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.xml"/>
<Relationship Id="rId2" Type="http://schemas.openxmlformats.org/officeDocument/2006/relationships/notesMaster" Target="../notesMasters/notesMaster1.xml"/>
</Relationships>
</file>

<file path=ppt/notesSlides/_rels/notesSlide10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0.xml"/>
<Relationship Id="rId2" Type="http://schemas.openxmlformats.org/officeDocument/2006/relationships/notesMaster" Target="../notesMasters/notesMaster1.xml"/>
</Relationships>
</file>

<file path=ppt/notesSlides/_rels/notesSlide11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1.xml"/>
<Relationship Id="rId2" Type="http://schemas.openxmlformats.org/officeDocument/2006/relationships/notesMaster" Target="../notesMasters/notesMaster1.xml"/>
</Relationships>
</file>

<file path=ppt/notesSlides/_rels/notesSlide12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2.xml"/>
<Relationship Id="rId2" Type="http://schemas.openxmlformats.org/officeDocument/2006/relationships/notesMaster" Target="../notesMasters/notesMaster1.xml"/>
</Relationships>
</file>

<file path=ppt/notesSlides/_rels/notesSlide13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3.xml"/>
<Relationship Id="rId2" Type="http://schemas.openxmlformats.org/officeDocument/2006/relationships/notesMaster" Target="../notesMasters/notesMaster1.xml"/>
</Relationships>
</file>

<file path=ppt/notesSlides/_rels/notesSlide14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4.xml"/>
<Relationship Id="rId2" Type="http://schemas.openxmlformats.org/officeDocument/2006/relationships/notesMaster" Target="../notesMasters/notesMaster1.xml"/>
</Relationships>
</file>

<file path=ppt/notesSlides/_rels/notesSlide15.xml.rels><?xml version="1.0" encoding="UTF-8" standalone="yes"?>
<Relationships xmlns="http://schemas.openxmlformats.org/package/2006/relationships">
<Relationship Id="rId1" Type="http://schemas.openxmlformats.org/officeDocument/2006/relationships/slide" Target="../slides/slide15.xml"/>
<Relationship Id="rId2" Type="http://schemas.openxmlformats.org/officeDocument/2006/relationships/notesMaster" Target="../notesMasters/notesMaster1.xml"/>
</Relationships>
</file>

<file path=ppt/notesSlides/_rels/notesSlide2.xml.rels><?xml version="1.0" encoding="UTF-8" standalone="yes"?>
<Relationships xmlns="http://schemas.openxmlformats.org/package/2006/relationships">
<Relationship Id="rId1" Type="http://schemas.openxmlformats.org/officeDocument/2006/relationships/slide" Target="../slides/slide2.xml"/>
<Relationship Id="rId2" Type="http://schemas.openxmlformats.org/officeDocument/2006/relationships/notesMaster" Target="../notesMasters/notesMaster1.xml"/>
</Relationships>
</file>

<file path=ppt/notesSlides/_rels/notesSlide3.xml.rels><?xml version="1.0" encoding="UTF-8" standalone="yes"?>
<Relationships xmlns="http://schemas.openxmlformats.org/package/2006/relationships">
<Relationship Id="rId1" Type="http://schemas.openxmlformats.org/officeDocument/2006/relationships/slide" Target="../slides/slide3.xml"/>
<Relationship Id="rId2" Type="http://schemas.openxmlformats.org/officeDocument/2006/relationships/notesMaster" Target="../notesMasters/notesMaster1.xml"/>
</Relationships>
</file>

<file path=ppt/notesSlides/_rels/notesSlide4.xml.rels><?xml version="1.0" encoding="UTF-8" standalone="yes"?>
<Relationships xmlns="http://schemas.openxmlformats.org/package/2006/relationships">
<Relationship Id="rId1" Type="http://schemas.openxmlformats.org/officeDocument/2006/relationships/slide" Target="../slides/slide4.xml"/>
<Relationship Id="rId2" Type="http://schemas.openxmlformats.org/officeDocument/2006/relationships/notesMaster" Target="../notesMasters/notesMaster1.xml"/>
</Relationships>
</file>

<file path=ppt/notesSlides/_rels/notesSlide5.xml.rels><?xml version="1.0" encoding="UTF-8" standalone="yes"?>
<Relationships xmlns="http://schemas.openxmlformats.org/package/2006/relationships">
<Relationship Id="rId1" Type="http://schemas.openxmlformats.org/officeDocument/2006/relationships/slide" Target="../slides/slide5.xml"/>
<Relationship Id="rId2" Type="http://schemas.openxmlformats.org/officeDocument/2006/relationships/notesMaster" Target="../notesMasters/notesMaster1.xml"/>
</Relationships>
</file>

<file path=ppt/notesSlides/_rels/notesSlide6.xml.rels><?xml version="1.0" encoding="UTF-8" standalone="yes"?>
<Relationships xmlns="http://schemas.openxmlformats.org/package/2006/relationships">
<Relationship Id="rId1" Type="http://schemas.openxmlformats.org/officeDocument/2006/relationships/slide" Target="../slides/slide6.xml"/>
<Relationship Id="rId2" Type="http://schemas.openxmlformats.org/officeDocument/2006/relationships/notesMaster" Target="../notesMasters/notesMaster1.xml"/>
</Relationships>
</file>

<file path=ppt/notesSlides/_rels/notesSlide7.xml.rels><?xml version="1.0" encoding="UTF-8" standalone="yes"?>
<Relationships xmlns="http://schemas.openxmlformats.org/package/2006/relationships">
<Relationship Id="rId1" Type="http://schemas.openxmlformats.org/officeDocument/2006/relationships/slide" Target="../slides/slide7.xml"/>
<Relationship Id="rId2" Type="http://schemas.openxmlformats.org/officeDocument/2006/relationships/notesMaster" Target="../notesMasters/notesMaster1.xml"/>
</Relationships>
</file>

<file path=ppt/notesSlides/_rels/notesSlide8.xml.rels><?xml version="1.0" encoding="UTF-8" standalone="yes"?>
<Relationships xmlns="http://schemas.openxmlformats.org/package/2006/relationships">
<Relationship Id="rId1" Type="http://schemas.openxmlformats.org/officeDocument/2006/relationships/slide" Target="../slides/slide8.xml"/>
<Relationship Id="rId2" Type="http://schemas.openxmlformats.org/officeDocument/2006/relationships/notesMaster" Target="../notesMasters/notesMaster1.xml"/>
</Relationships>
</file>

<file path=ppt/notesSlides/_rels/notesSlide9.xml.rels><?xml version="1.0" encoding="UTF-8" standalone="yes"?>
<Relationships xmlns="http://schemas.openxmlformats.org/package/2006/relationships">
<Relationship Id="rId1" Type="http://schemas.openxmlformats.org/officeDocument/2006/relationships/slide" Target="../slides/slide9.xml"/>
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汇报人：AiPPT汇报日期：20XXUML工具技术选型指南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定位在线协作绘图工具。Lucidchart核心优势实时协作（评论、版本历史、多人编辑）
集成Google Workspace/Microsoft Teams.适用场景快速原型设计、跨部门沟通。价格免费（基础版）/ $7.95起（团队版）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文本化建模工具。定位PlantUML核心优势纯文本语法生成UML图（易版本控制）
支持Markdown嵌入（GitHub Wiki/Confluence友好）适用场景技术文档编写、持续集成流水线。价格免费（开源）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03工具选型建议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030201大型企业 → Enterprise Architect/Visual Paradigm.
个人/小团队 → StarUML/PlantUML.团队规模选型维度优先级代码工程化 → Enterprise Architect/StarUML.
敏捷协作 → Visual Paradigm/Lucidchart.技术需求免费优先 → PlantUML/StarUML基础版。
企业采购 → Enterprise Architect/Visual Paradigm.预算限制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企业级复杂系统开发Enterprise Architect + GitLab CI/CD.推荐组合方案敏捷团队快速迭代Visual Paradigm + Jira + Confluence.开源项目文档化PlantUML + Markdown + GitHub Actions.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汇报人：AiPPT汇报日期：20XX谢谢大家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CONTENTS1.2.3.目录核心推荐工具：Enterprise Architect其他主流UML工具对比工具选型建议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01核心推荐工具：Enterprise Architect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Sparx Systems.开发商工具简介企业级全生命周期建模工具。定位复杂系统架构设计（支持SysML、BPMN、ArchiMate等多框架）
团队协作开发（内置版本控制与云同步）
需求管理、测试用例设计与代码工程化。适用场景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0102030405高级建模：支持UML 2.5全系图（类图、时序图、活动图等）及自定义扩展。功能模块核心功能代码工程化：双向工程（C++/Java/C#  /Python等）、自动生成框架代码与数据库脚本。团队协作：基于云存储的中央模型库、冲突合并与权限分级管理。仿真验证：状态机/流程模拟、模型静态检查（如循环依赖检测）文档生成：一键导出Word/PDF/HTML格式需求文档（模板可定制）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优势全流程覆盖（需求→设计→开发→测试→运维）
企业级扩展性（支持插件开发与API集成）
本地化部署（数据安全可控，无云依赖）优缺点分析局限性学习曲线陡峭（功能庞大，需系统培训）
价格较高（单用户授权约$499起）
仅支持Windows系统（Mac/Linux需虚拟机运行）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02其他主流UML工具对比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定位敏捷开发与DevOps集成工具。Visual Paradigm核心优势无缝集成Jira、Jenkins等DevOps工具链。
敏捷看板与用户故事地图（Scrum/Kanban支持）适用场景敏捷团队、云原生架构设计。价格订阅制（$89/用户/年起）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定位轻量级开源工具（MIT协议）StarUML核心优势模块化插件架构（支持第三方扩展如代码生成器）
跨平台支持（Windows/macOS/Linux）适用场景个人开发者、教育用途。价格免费（基础版）/ $99（专业版）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.xml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0.xml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1.xml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2.xml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3.xml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4.xml"/>
<Relationship Id="rId3" Type="http://schemas.openxmlformats.org/officeDocument/2006/relationships/image" Target="../media/image2.png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15.xml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2.xml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3.xml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4.xml"/>
<Relationship Id="rId3" Type="http://schemas.openxmlformats.org/officeDocument/2006/relationships/image" Target="../media/image1.png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5.xml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6.xml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7.xml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8.xml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821419" flipH="0" flipV="0">
            <a:off x="-1859085" y="-104880"/>
            <a:ext cx="2394672" cy="3746447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4879304" flipH="0" flipV="0">
            <a:off x="-157550" y="-398493"/>
            <a:ext cx="2271685" cy="2633558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5174148" flipH="0" flipV="0">
            <a:off x="-66785" y="-1941604"/>
            <a:ext cx="2394671" cy="3636733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198" flipH="0" flipV="0">
            <a:off x="-1709256" y="-468247"/>
            <a:ext cx="2394671" cy="2394672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514475" y="1206500"/>
            <a:ext cx="9163050" cy="4234539"/>
          </a:xfrm>
          <a:prstGeom prst="rect">
            <a:avLst/>
          </a:prstGeom>
          <a:noFill/>
          <a:ln w="508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2938721" flipH="0" flipV="0">
            <a:off x="11554999" y="2650919"/>
            <a:ext cx="3120318" cy="4881716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5996606" flipH="0" flipV="0">
            <a:off x="9405118" y="4281947"/>
            <a:ext cx="2960063" cy="3431593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4691450" flipH="0" flipV="0">
            <a:off x="9002355" y="4961436"/>
            <a:ext cx="3120317" cy="4738755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717500" flipH="0" flipV="0">
            <a:off x="11235789" y="4862035"/>
            <a:ext cx="3120317" cy="3120318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2" name=""/>
          <p:cNvGrpSpPr/>
          <p:nvPr/>
        </p:nvGrpSpPr>
        <p:grpSpPr>
          <a:xfrm>
            <a:off x="4253943" y="4912721"/>
            <a:ext cx="110655" cy="78175"/>
            <a:chOff x="4253943" y="4912721"/>
            <a:chExt cx="110655" cy="78175"/>
          </a:xfrm>
        </p:grpSpPr>
        <p:sp>
          <p:nvSpPr>
            <p:cNvPr id="13" name="标题 1"/>
            <p:cNvSpPr txBox="1"/>
            <p:nvPr/>
          </p:nvSpPr>
          <p:spPr>
            <a:xfrm rot="0" flipH="0" flipV="0">
              <a:off x="4253943" y="4912721"/>
              <a:ext cx="110655" cy="1753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0" flipH="0" flipV="0">
              <a:off x="4253943" y="4943042"/>
              <a:ext cx="110655" cy="1753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0" flipH="0" flipV="0">
              <a:off x="4253943" y="4973364"/>
              <a:ext cx="110655" cy="1753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6" name=""/>
          <p:cNvGrpSpPr/>
          <p:nvPr/>
        </p:nvGrpSpPr>
        <p:grpSpPr>
          <a:xfrm>
            <a:off x="6377490" y="4912721"/>
            <a:ext cx="110655" cy="78175"/>
            <a:chOff x="6377490" y="4912721"/>
            <a:chExt cx="110655" cy="78175"/>
          </a:xfrm>
        </p:grpSpPr>
        <p:sp>
          <p:nvSpPr>
            <p:cNvPr id="17" name="标题 1"/>
            <p:cNvSpPr txBox="1"/>
            <p:nvPr/>
          </p:nvSpPr>
          <p:spPr>
            <a:xfrm rot="0" flipH="0" flipV="0">
              <a:off x="6377490" y="4912721"/>
              <a:ext cx="110655" cy="1753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0" flipH="0" flipV="0">
              <a:off x="6377490" y="4943042"/>
              <a:ext cx="110655" cy="1753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0" flipH="0" flipV="0">
              <a:off x="6377490" y="4973364"/>
              <a:ext cx="110655" cy="1753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0" name="标题 1"/>
          <p:cNvSpPr txBox="1"/>
          <p:nvPr/>
        </p:nvSpPr>
        <p:spPr>
          <a:xfrm rot="0" flipH="0" flipV="0">
            <a:off x="1848685" y="1406813"/>
            <a:ext cx="8494633" cy="31541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UML工具技术选型指南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4448372" y="4810522"/>
            <a:ext cx="1436291" cy="2825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小组：G07</a:t>
            </a: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15893899" flipH="0" flipV="0">
            <a:off x="6585846" y="1211350"/>
            <a:ext cx="4299580" cy="4299582"/>
          </a:xfrm>
          <a:prstGeom prst="ellipse">
            <a:avLst/>
          </a:prstGeom>
          <a:noFill/>
          <a:ln w="825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>
                    <a:alpha val="34000"/>
                  </a:schemeClr>
                </a:gs>
              </a:gsLst>
              <a:lin ang="0" scaled="0"/>
            </a:gradFill>
            <a:miter/>
          </a:ln>
          <a:effectLst>
            <a:outerShdw dist="38100" blurRad="127000" dir="5400000" sx="100000" sy="100000" kx="0" ky="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7219997" y="1839762"/>
            <a:ext cx="3031279" cy="3031277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139700" dir="5400000" sx="100000" sy="100000" kx="0" ky="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934261" y="1559767"/>
            <a:ext cx="3602750" cy="3602748"/>
          </a:xfrm>
          <a:prstGeom prst="arc">
            <a:avLst>
              <a:gd name="adj1" fmla="val 11240079"/>
              <a:gd name="adj2" fmla="val 0"/>
            </a:avLst>
          </a:prstGeom>
          <a:noFill/>
          <a:ln w="16510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9706595" flipH="0" flipV="0">
            <a:off x="6934261" y="1559767"/>
            <a:ext cx="3602750" cy="3602748"/>
          </a:xfrm>
          <a:prstGeom prst="arc">
            <a:avLst>
              <a:gd name="adj1" fmla="val 11240079"/>
              <a:gd name="adj2" fmla="val 0"/>
            </a:avLst>
          </a:prstGeom>
          <a:noFill/>
          <a:ln w="10160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7900328" flipH="0" flipV="0">
            <a:off x="7044031" y="1669535"/>
            <a:ext cx="3383210" cy="3383212"/>
          </a:xfrm>
          <a:prstGeom prst="arc">
            <a:avLst>
              <a:gd name="adj1" fmla="val 11240079"/>
              <a:gd name="adj2" fmla="val 0"/>
            </a:avLst>
          </a:prstGeom>
          <a:noFill/>
          <a:ln w="1206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791875" flipH="0" flipV="1">
            <a:off x="7044029" y="1669535"/>
            <a:ext cx="3383214" cy="3383212"/>
          </a:xfrm>
          <a:prstGeom prst="arc">
            <a:avLst>
              <a:gd name="adj1" fmla="val 14712759"/>
              <a:gd name="adj2" fmla="val 0"/>
            </a:avLst>
          </a:prstGeom>
          <a:noFill/>
          <a:ln w="1206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3500000" flipH="0" flipV="0">
            <a:off x="8834558" y="3721854"/>
            <a:ext cx="2447635" cy="2447636"/>
          </a:xfrm>
          <a:prstGeom prst="arc">
            <a:avLst>
              <a:gd name="adj1" fmla="val 11240079"/>
              <a:gd name="adj2" fmla="val 0"/>
            </a:avLst>
          </a:prstGeom>
          <a:noFill/>
          <a:ln w="10160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3334174" flipH="0" flipV="1">
            <a:off x="8597851" y="3485148"/>
            <a:ext cx="2921050" cy="2921049"/>
          </a:xfrm>
          <a:prstGeom prst="ellipse">
            <a:avLst/>
          </a:prstGeom>
          <a:noFill/>
          <a:ln w="825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>
                    <a:alpha val="34000"/>
                  </a:schemeClr>
                </a:gs>
              </a:gsLst>
              <a:lin ang="0" scaled="0"/>
            </a:gradFill>
            <a:miter/>
          </a:ln>
          <a:effectLst>
            <a:outerShdw dist="38100" blurRad="127000" dir="5400000" sx="100000" sy="100000" kx="0" ky="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038729" y="3919820"/>
            <a:ext cx="2059390" cy="205938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139700" dir="5400000" sx="100000" sy="100000" kx="0" ky="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900000" flipH="0" flipV="0">
            <a:off x="8834558" y="3721855"/>
            <a:ext cx="2447636" cy="2447635"/>
          </a:xfrm>
          <a:prstGeom prst="arc">
            <a:avLst>
              <a:gd name="adj1" fmla="val 11240079"/>
              <a:gd name="adj2" fmla="val 0"/>
            </a:avLst>
          </a:prstGeom>
          <a:noFill/>
          <a:ln w="16510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8100000" flipH="0" flipV="0">
            <a:off x="8909133" y="3796430"/>
            <a:ext cx="2298486" cy="2298485"/>
          </a:xfrm>
          <a:prstGeom prst="arc">
            <a:avLst>
              <a:gd name="adj1" fmla="val 11240079"/>
              <a:gd name="adj2" fmla="val 0"/>
            </a:avLst>
          </a:prstGeom>
          <a:noFill/>
          <a:ln w="1206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791875" flipH="0" flipV="1">
            <a:off x="8909132" y="3796429"/>
            <a:ext cx="2298488" cy="2298487"/>
          </a:xfrm>
          <a:prstGeom prst="arc">
            <a:avLst>
              <a:gd name="adj1" fmla="val 14712759"/>
              <a:gd name="adj2" fmla="val 0"/>
            </a:avLst>
          </a:prstGeom>
          <a:noFill/>
          <a:ln w="1206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57014" y="2878524"/>
            <a:ext cx="708954" cy="70895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139700" dir="5400000" sx="100000" sy="100000" kx="0" ky="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961341" y="3082851"/>
            <a:ext cx="300300" cy="30030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57014" y="1646592"/>
            <a:ext cx="708954" cy="708954"/>
          </a:xfrm>
          <a:prstGeom prst="ellipse">
            <a:avLst/>
          </a:prstGeom>
          <a:noFill/>
          <a:ln w="698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89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61341" y="1880884"/>
            <a:ext cx="300300" cy="262908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gradFill>
            <a:gsLst>
              <a:gs pos="7000">
                <a:schemeClr val="accent1"/>
              </a:gs>
              <a:gs pos="100000">
                <a:schemeClr val="accent1"/>
              </a:gs>
            </a:gsLst>
            <a:lin ang="18900000" scaled="0"/>
          </a:gra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57014" y="4179904"/>
            <a:ext cx="708954" cy="708954"/>
          </a:xfrm>
          <a:prstGeom prst="ellipse">
            <a:avLst/>
          </a:prstGeom>
          <a:noFill/>
          <a:ln w="69850" cap="sq">
            <a:gradFill>
              <a:gsLst>
                <a:gs pos="7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89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52010" y="4402469"/>
            <a:ext cx="318962" cy="263826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gradFill>
            <a:gsLst>
              <a:gs pos="7000">
                <a:schemeClr val="accent1"/>
              </a:gs>
              <a:gs pos="100000">
                <a:schemeClr val="accent1"/>
              </a:gs>
            </a:gsLst>
            <a:lin ang="18900000" scaled="0"/>
          </a:gra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941174" y="1486543"/>
            <a:ext cx="4073645" cy="3622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E006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定位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941174" y="1865067"/>
            <a:ext cx="4297580" cy="706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在线协作绘图工具。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941174" y="2772525"/>
            <a:ext cx="4073645" cy="3622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核心优势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1941174" y="3151049"/>
            <a:ext cx="4297580" cy="706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实时协作（评论、版本历史、多人编辑）
集成Google Workspace/Microsoft Teams.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1941174" y="4058507"/>
            <a:ext cx="4073645" cy="3622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适用场景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1941174" y="4437031"/>
            <a:ext cx="4297580" cy="706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快速原型设计、跨部门沟通。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1941174" y="5344490"/>
            <a:ext cx="4073645" cy="3622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价格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1941174" y="5723014"/>
            <a:ext cx="4297580" cy="706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免费（基础版）/ $7.95起（团队版）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757014" y="5425146"/>
            <a:ext cx="708954" cy="70895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38100" blurRad="139700" dir="5400000" sx="100000" sy="100000" kx="0" ky="0" algn="t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967094" y="5629473"/>
            <a:ext cx="288795" cy="300300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Lucidchart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348958" y="502433"/>
            <a:ext cx="387642" cy="38764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271663" y="431800"/>
            <a:ext cx="387642" cy="38764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-2252" y="6733867"/>
            <a:ext cx="12194252" cy="1524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30611" y="1142820"/>
            <a:ext cx="6096000" cy="5016680"/>
          </a:xfrm>
          <a:custGeom>
            <a:avLst/>
            <a:gdLst>
              <a:gd name="connsiteX0" fmla="*/ 0 w 6096000"/>
              <a:gd name="connsiteY0" fmla="*/ 0 h 5016680"/>
              <a:gd name="connsiteX1" fmla="*/ 3587660 w 6096000"/>
              <a:gd name="connsiteY1" fmla="*/ 0 h 5016680"/>
              <a:gd name="connsiteX2" fmla="*/ 6096000 w 6096000"/>
              <a:gd name="connsiteY2" fmla="*/ 2508340 h 5016680"/>
              <a:gd name="connsiteX3" fmla="*/ 3587660 w 6096000"/>
              <a:gd name="connsiteY3" fmla="*/ 5016680 h 5016680"/>
              <a:gd name="connsiteX4" fmla="*/ 0 w 6096000"/>
              <a:gd name="connsiteY4" fmla="*/ 5016680 h 5016680"/>
            </a:gdLst>
            <a:rect l="l" t="t" r="r" b="b"/>
            <a:pathLst>
              <a:path w="6096000" h="5016680">
                <a:moveTo>
                  <a:pt x="0" y="0"/>
                </a:moveTo>
                <a:lnTo>
                  <a:pt x="3587660" y="0"/>
                </a:lnTo>
                <a:cubicBezTo>
                  <a:pt x="4972978" y="0"/>
                  <a:pt x="6096000" y="1123022"/>
                  <a:pt x="6096000" y="2508340"/>
                </a:cubicBezTo>
                <a:cubicBezTo>
                  <a:pt x="6096000" y="3893658"/>
                  <a:pt x="4972978" y="5016680"/>
                  <a:pt x="3587660" y="5016680"/>
                </a:cubicBezTo>
                <a:lnTo>
                  <a:pt x="0" y="501668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8000"/>
                </a:schemeClr>
              </a:gs>
              <a:gs pos="100000">
                <a:schemeClr val="accent1">
                  <a:alpha val="0"/>
                </a:schemeClr>
              </a:gs>
            </a:gsLst>
            <a:lin ang="10800000" scaled="0"/>
          </a:gradFill>
          <a:ln w="12700" cap="sq">
            <a:gradFill>
              <a:gsLst>
                <a:gs pos="33000">
                  <a:schemeClr val="accent1">
                    <a:lumMod val="40000"/>
                    <a:lumOff val="6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62000"/>
                  </a:schemeClr>
                </a:gs>
              </a:gsLst>
              <a:lin ang="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987179" y="1790947"/>
            <a:ext cx="1801280" cy="180128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987179" y="3710094"/>
            <a:ext cx="1801280" cy="180128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1" flipV="0">
            <a:off x="5965390" y="1142820"/>
            <a:ext cx="6096000" cy="5016680"/>
          </a:xfrm>
          <a:custGeom>
            <a:avLst/>
            <a:gdLst>
              <a:gd name="connsiteX0" fmla="*/ 3587660 w 6096000"/>
              <a:gd name="connsiteY0" fmla="*/ 0 h 5016680"/>
              <a:gd name="connsiteX1" fmla="*/ 0 w 6096000"/>
              <a:gd name="connsiteY1" fmla="*/ 0 h 5016680"/>
              <a:gd name="connsiteX2" fmla="*/ 0 w 6096000"/>
              <a:gd name="connsiteY2" fmla="*/ 5016680 h 5016680"/>
              <a:gd name="connsiteX3" fmla="*/ 3587660 w 6096000"/>
              <a:gd name="connsiteY3" fmla="*/ 5016680 h 5016680"/>
              <a:gd name="connsiteX4" fmla="*/ 6096000 w 6096000"/>
              <a:gd name="connsiteY4" fmla="*/ 2508340 h 5016680"/>
              <a:gd name="connsiteX5" fmla="*/ 3587660 w 6096000"/>
              <a:gd name="connsiteY5" fmla="*/ 0 h 5016680"/>
            </a:gdLst>
            <a:rect l="l" t="t" r="r" b="b"/>
            <a:pathLst>
              <a:path w="6096000" h="5016680">
                <a:moveTo>
                  <a:pt x="3587660" y="0"/>
                </a:moveTo>
                <a:lnTo>
                  <a:pt x="0" y="0"/>
                </a:lnTo>
                <a:lnTo>
                  <a:pt x="0" y="5016680"/>
                </a:lnTo>
                <a:lnTo>
                  <a:pt x="3587660" y="5016680"/>
                </a:lnTo>
                <a:cubicBezTo>
                  <a:pt x="4972978" y="5016680"/>
                  <a:pt x="6096000" y="3893658"/>
                  <a:pt x="6096000" y="2508340"/>
                </a:cubicBezTo>
                <a:cubicBezTo>
                  <a:pt x="6096000" y="1123022"/>
                  <a:pt x="4972978" y="0"/>
                  <a:pt x="358766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8000"/>
                </a:schemeClr>
              </a:gs>
              <a:gs pos="100000">
                <a:schemeClr val="accent1">
                  <a:alpha val="0"/>
                </a:schemeClr>
              </a:gs>
            </a:gsLst>
            <a:lin ang="10800000" scaled="0"/>
          </a:gradFill>
          <a:ln w="12700" cap="sq">
            <a:gradFill>
              <a:gsLst>
                <a:gs pos="33000">
                  <a:schemeClr val="accent1">
                    <a:lumMod val="40000"/>
                    <a:lumOff val="60000"/>
                    <a:alpha val="0"/>
                  </a:schemeClr>
                </a:gs>
                <a:gs pos="100000">
                  <a:schemeClr val="accent1">
                    <a:lumMod val="20000"/>
                    <a:lumOff val="80000"/>
                    <a:alpha val="62000"/>
                  </a:schemeClr>
                </a:gs>
              </a:gsLst>
              <a:lin ang="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365443" y="1790947"/>
            <a:ext cx="1801280" cy="180128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365443" y="3710094"/>
            <a:ext cx="1801280" cy="180128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25086" y="2442088"/>
            <a:ext cx="3275200" cy="11693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文本化建模工具。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38660" y="1793662"/>
            <a:ext cx="3266400" cy="5107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A0053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定位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38660" y="3812962"/>
            <a:ext cx="3266400" cy="5107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A0053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核心优势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25086" y="4461388"/>
            <a:ext cx="3275200" cy="11693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纯文本语法生成UML图（易版本控制）
支持Markdown嵌入（GitHub Wiki/Confluence友好）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258660" y="3812962"/>
            <a:ext cx="3266400" cy="5107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A0053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价格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8245086" y="4461388"/>
            <a:ext cx="3275200" cy="11693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免费（开源）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258660" y="1793662"/>
            <a:ext cx="3266400" cy="5107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A0053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适用场景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245086" y="2442088"/>
            <a:ext cx="3275200" cy="11693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技术文档编写、持续集成流水线。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425011" y="4045518"/>
            <a:ext cx="933960" cy="93156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4476195" y="2325571"/>
            <a:ext cx="835581" cy="730136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904017" y="4161113"/>
            <a:ext cx="873910" cy="874547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832251" y="2210854"/>
            <a:ext cx="861833" cy="861120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PlantUML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348958" y="502433"/>
            <a:ext cx="387642" cy="38764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271663" y="431800"/>
            <a:ext cx="387642" cy="38764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>
              <a:alpha val="9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3546530" flipH="0" flipV="0">
            <a:off x="10962633" y="4170216"/>
            <a:ext cx="2129618" cy="3331772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604415" flipH="0" flipV="0">
            <a:off x="9872864" y="5634527"/>
            <a:ext cx="2020243" cy="2342063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971202" flipH="0" flipV="0">
            <a:off x="9083601" y="5937022"/>
            <a:ext cx="2129617" cy="3234201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203841" flipH="0" flipV="0">
            <a:off x="10394575" y="5445666"/>
            <a:ext cx="2129617" cy="3679852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446512" y="852714"/>
            <a:ext cx="2341388" cy="22096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446512" y="3429000"/>
            <a:ext cx="4554197" cy="29275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工具选型建议</a:t>
            </a:r>
            <a:endParaRPr kumimoji="1" lang="zh-CN" alt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2345829" y="5495040"/>
            <a:ext cx="610154" cy="639060"/>
          </a:xfrm>
          <a:custGeom>
            <a:avLst/>
            <a:gdLst>
              <a:gd name="T0" fmla="*/ 1516 w 1562"/>
              <a:gd name="T1" fmla="*/ 0 h 1636"/>
              <a:gd name="T2" fmla="*/ 1562 w 1562"/>
              <a:gd name="T3" fmla="*/ 11 h 1636"/>
              <a:gd name="T4" fmla="*/ 781 w 1562"/>
              <a:gd name="T5" fmla="*/ 1636 h 1636"/>
              <a:gd name="T6" fmla="*/ 0 w 1562"/>
              <a:gd name="T7" fmla="*/ 11 h 1636"/>
              <a:gd name="T8" fmla="*/ 57 w 1562"/>
              <a:gd name="T9" fmla="*/ 0 h 1636"/>
              <a:gd name="T10" fmla="*/ 1516 w 1562"/>
              <a:gd name="T11" fmla="*/ 0 h 1636"/>
            </a:gdLst>
            <a:rect l="0" t="0" r="r" b="b"/>
            <a:pathLst>
              <a:path w="1562" h="1636">
                <a:moveTo>
                  <a:pt x="1516" y="0"/>
                </a:moveTo>
                <a:lnTo>
                  <a:pt x="1562" y="11"/>
                </a:lnTo>
                <a:lnTo>
                  <a:pt x="781" y="1636"/>
                </a:lnTo>
                <a:lnTo>
                  <a:pt x="0" y="11"/>
                </a:lnTo>
                <a:lnTo>
                  <a:pt x="57" y="0"/>
                </a:lnTo>
                <a:lnTo>
                  <a:pt x="1516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341142" y="5392481"/>
            <a:ext cx="619528" cy="201170"/>
          </a:xfrm>
          <a:prstGeom prst="ellipse">
            <a:avLst/>
          </a:prstGeom>
          <a:solidFill>
            <a:schemeClr val="bg1">
              <a:lumMod val="8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2452604" y="4269946"/>
            <a:ext cx="349682" cy="350820"/>
          </a:xfrm>
          <a:custGeom>
            <a:avLst/>
            <a:gdLst>
              <a:gd name="T0" fmla="*/ 128 w 257"/>
              <a:gd name="T1" fmla="*/ 0 h 258"/>
              <a:gd name="T2" fmla="*/ 0 w 257"/>
              <a:gd name="T3" fmla="*/ 129 h 258"/>
              <a:gd name="T4" fmla="*/ 128 w 257"/>
              <a:gd name="T5" fmla="*/ 258 h 258"/>
              <a:gd name="T6" fmla="*/ 257 w 257"/>
              <a:gd name="T7" fmla="*/ 129 h 258"/>
              <a:gd name="T8" fmla="*/ 128 w 257"/>
              <a:gd name="T9" fmla="*/ 0 h 258"/>
              <a:gd name="T10" fmla="*/ 183 w 257"/>
              <a:gd name="T11" fmla="*/ 132 h 258"/>
              <a:gd name="T12" fmla="*/ 167 w 257"/>
              <a:gd name="T13" fmla="*/ 147 h 258"/>
              <a:gd name="T14" fmla="*/ 109 w 257"/>
              <a:gd name="T15" fmla="*/ 205 h 258"/>
              <a:gd name="T16" fmla="*/ 104 w 257"/>
              <a:gd name="T17" fmla="*/ 205 h 258"/>
              <a:gd name="T18" fmla="*/ 88 w 257"/>
              <a:gd name="T19" fmla="*/ 190 h 258"/>
              <a:gd name="T20" fmla="*/ 88 w 257"/>
              <a:gd name="T21" fmla="*/ 184 h 258"/>
              <a:gd name="T22" fmla="*/ 143 w 257"/>
              <a:gd name="T23" fmla="*/ 129 h 258"/>
              <a:gd name="T24" fmla="*/ 88 w 257"/>
              <a:gd name="T25" fmla="*/ 73 h 258"/>
              <a:gd name="T26" fmla="*/ 88 w 257"/>
              <a:gd name="T27" fmla="*/ 68 h 258"/>
              <a:gd name="T28" fmla="*/ 104 w 257"/>
              <a:gd name="T29" fmla="*/ 52 h 258"/>
              <a:gd name="T30" fmla="*/ 109 w 257"/>
              <a:gd name="T31" fmla="*/ 52 h 258"/>
              <a:gd name="T32" fmla="*/ 167 w 257"/>
              <a:gd name="T33" fmla="*/ 110 h 258"/>
              <a:gd name="T34" fmla="*/ 183 w 257"/>
              <a:gd name="T35" fmla="*/ 126 h 258"/>
              <a:gd name="T36" fmla="*/ 183 w 257"/>
              <a:gd name="T37" fmla="*/ 132 h 258"/>
            </a:gdLst>
            <a:rect l="0" t="0" r="r" b="b"/>
            <a:pathLst>
              <a:path w="257" h="258">
                <a:moveTo>
                  <a:pt x="128" y="0"/>
                </a:moveTo>
                <a:cubicBezTo>
                  <a:pt x="57" y="0"/>
                  <a:pt x="0" y="58"/>
                  <a:pt x="0" y="129"/>
                </a:cubicBezTo>
                <a:cubicBezTo>
                  <a:pt x="0" y="200"/>
                  <a:pt x="57" y="258"/>
                  <a:pt x="128" y="258"/>
                </a:cubicBezTo>
                <a:cubicBezTo>
                  <a:pt x="200" y="258"/>
                  <a:pt x="257" y="200"/>
                  <a:pt x="257" y="129"/>
                </a:cubicBezTo>
                <a:cubicBezTo>
                  <a:pt x="257" y="58"/>
                  <a:pt x="200" y="0"/>
                  <a:pt x="128" y="0"/>
                </a:cubicBezTo>
                <a:close/>
                <a:moveTo>
                  <a:pt x="183" y="132"/>
                </a:moveTo>
                <a:cubicBezTo>
                  <a:pt x="167" y="147"/>
                  <a:pt x="167" y="147"/>
                  <a:pt x="167" y="147"/>
                </a:cubicBezTo>
                <a:cubicBezTo>
                  <a:pt x="109" y="205"/>
                  <a:pt x="109" y="205"/>
                  <a:pt x="109" y="205"/>
                </a:cubicBezTo>
                <a:cubicBezTo>
                  <a:pt x="108" y="207"/>
                  <a:pt x="105" y="207"/>
                  <a:pt x="104" y="205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86" y="188"/>
                  <a:pt x="86" y="185"/>
                  <a:pt x="88" y="184"/>
                </a:cubicBezTo>
                <a:cubicBezTo>
                  <a:pt x="143" y="129"/>
                  <a:pt x="143" y="129"/>
                  <a:pt x="143" y="129"/>
                </a:cubicBezTo>
                <a:cubicBezTo>
                  <a:pt x="88" y="73"/>
                  <a:pt x="88" y="73"/>
                  <a:pt x="88" y="73"/>
                </a:cubicBezTo>
                <a:cubicBezTo>
                  <a:pt x="86" y="72"/>
                  <a:pt x="86" y="69"/>
                  <a:pt x="88" y="68"/>
                </a:cubicBezTo>
                <a:cubicBezTo>
                  <a:pt x="104" y="52"/>
                  <a:pt x="104" y="52"/>
                  <a:pt x="104" y="52"/>
                </a:cubicBezTo>
                <a:cubicBezTo>
                  <a:pt x="105" y="50"/>
                  <a:pt x="108" y="50"/>
                  <a:pt x="109" y="52"/>
                </a:cubicBezTo>
                <a:cubicBezTo>
                  <a:pt x="167" y="110"/>
                  <a:pt x="167" y="110"/>
                  <a:pt x="167" y="110"/>
                </a:cubicBezTo>
                <a:cubicBezTo>
                  <a:pt x="183" y="126"/>
                  <a:pt x="183" y="126"/>
                  <a:pt x="183" y="126"/>
                </a:cubicBezTo>
                <a:cubicBezTo>
                  <a:pt x="185" y="127"/>
                  <a:pt x="185" y="130"/>
                  <a:pt x="183" y="13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816440" y="5472429"/>
            <a:ext cx="610154" cy="639060"/>
          </a:xfrm>
          <a:custGeom>
            <a:avLst/>
            <a:gdLst>
              <a:gd name="T0" fmla="*/ 1516 w 1562"/>
              <a:gd name="T1" fmla="*/ 0 h 1636"/>
              <a:gd name="T2" fmla="*/ 1562 w 1562"/>
              <a:gd name="T3" fmla="*/ 11 h 1636"/>
              <a:gd name="T4" fmla="*/ 781 w 1562"/>
              <a:gd name="T5" fmla="*/ 1636 h 1636"/>
              <a:gd name="T6" fmla="*/ 0 w 1562"/>
              <a:gd name="T7" fmla="*/ 11 h 1636"/>
              <a:gd name="T8" fmla="*/ 57 w 1562"/>
              <a:gd name="T9" fmla="*/ 0 h 1636"/>
              <a:gd name="T10" fmla="*/ 1516 w 1562"/>
              <a:gd name="T11" fmla="*/ 0 h 1636"/>
            </a:gdLst>
            <a:rect l="0" t="0" r="r" b="b"/>
            <a:pathLst>
              <a:path w="1562" h="1636">
                <a:moveTo>
                  <a:pt x="1516" y="0"/>
                </a:moveTo>
                <a:lnTo>
                  <a:pt x="1562" y="11"/>
                </a:lnTo>
                <a:lnTo>
                  <a:pt x="781" y="1636"/>
                </a:lnTo>
                <a:lnTo>
                  <a:pt x="0" y="11"/>
                </a:lnTo>
                <a:lnTo>
                  <a:pt x="57" y="0"/>
                </a:lnTo>
                <a:lnTo>
                  <a:pt x="1516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811753" y="5369870"/>
            <a:ext cx="619528" cy="201170"/>
          </a:xfrm>
          <a:prstGeom prst="ellipse">
            <a:avLst/>
          </a:prstGeom>
          <a:solidFill>
            <a:schemeClr val="bg1">
              <a:lumMod val="8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925900" y="4292559"/>
            <a:ext cx="349682" cy="350820"/>
          </a:xfrm>
          <a:custGeom>
            <a:avLst/>
            <a:gdLst>
              <a:gd name="T0" fmla="*/ 128 w 257"/>
              <a:gd name="T1" fmla="*/ 0 h 258"/>
              <a:gd name="T2" fmla="*/ 0 w 257"/>
              <a:gd name="T3" fmla="*/ 129 h 258"/>
              <a:gd name="T4" fmla="*/ 128 w 257"/>
              <a:gd name="T5" fmla="*/ 258 h 258"/>
              <a:gd name="T6" fmla="*/ 257 w 257"/>
              <a:gd name="T7" fmla="*/ 129 h 258"/>
              <a:gd name="T8" fmla="*/ 128 w 257"/>
              <a:gd name="T9" fmla="*/ 0 h 258"/>
              <a:gd name="T10" fmla="*/ 183 w 257"/>
              <a:gd name="T11" fmla="*/ 132 h 258"/>
              <a:gd name="T12" fmla="*/ 167 w 257"/>
              <a:gd name="T13" fmla="*/ 147 h 258"/>
              <a:gd name="T14" fmla="*/ 109 w 257"/>
              <a:gd name="T15" fmla="*/ 205 h 258"/>
              <a:gd name="T16" fmla="*/ 104 w 257"/>
              <a:gd name="T17" fmla="*/ 205 h 258"/>
              <a:gd name="T18" fmla="*/ 88 w 257"/>
              <a:gd name="T19" fmla="*/ 190 h 258"/>
              <a:gd name="T20" fmla="*/ 88 w 257"/>
              <a:gd name="T21" fmla="*/ 184 h 258"/>
              <a:gd name="T22" fmla="*/ 143 w 257"/>
              <a:gd name="T23" fmla="*/ 129 h 258"/>
              <a:gd name="T24" fmla="*/ 88 w 257"/>
              <a:gd name="T25" fmla="*/ 73 h 258"/>
              <a:gd name="T26" fmla="*/ 88 w 257"/>
              <a:gd name="T27" fmla="*/ 68 h 258"/>
              <a:gd name="T28" fmla="*/ 104 w 257"/>
              <a:gd name="T29" fmla="*/ 52 h 258"/>
              <a:gd name="T30" fmla="*/ 109 w 257"/>
              <a:gd name="T31" fmla="*/ 52 h 258"/>
              <a:gd name="T32" fmla="*/ 167 w 257"/>
              <a:gd name="T33" fmla="*/ 110 h 258"/>
              <a:gd name="T34" fmla="*/ 183 w 257"/>
              <a:gd name="T35" fmla="*/ 126 h 258"/>
              <a:gd name="T36" fmla="*/ 183 w 257"/>
              <a:gd name="T37" fmla="*/ 132 h 258"/>
            </a:gdLst>
            <a:rect l="0" t="0" r="r" b="b"/>
            <a:pathLst>
              <a:path w="257" h="258">
                <a:moveTo>
                  <a:pt x="128" y="0"/>
                </a:moveTo>
                <a:cubicBezTo>
                  <a:pt x="57" y="0"/>
                  <a:pt x="0" y="58"/>
                  <a:pt x="0" y="129"/>
                </a:cubicBezTo>
                <a:cubicBezTo>
                  <a:pt x="0" y="200"/>
                  <a:pt x="57" y="258"/>
                  <a:pt x="128" y="258"/>
                </a:cubicBezTo>
                <a:cubicBezTo>
                  <a:pt x="200" y="258"/>
                  <a:pt x="257" y="200"/>
                  <a:pt x="257" y="129"/>
                </a:cubicBezTo>
                <a:cubicBezTo>
                  <a:pt x="257" y="58"/>
                  <a:pt x="200" y="0"/>
                  <a:pt x="128" y="0"/>
                </a:cubicBezTo>
                <a:close/>
                <a:moveTo>
                  <a:pt x="183" y="132"/>
                </a:moveTo>
                <a:cubicBezTo>
                  <a:pt x="167" y="147"/>
                  <a:pt x="167" y="147"/>
                  <a:pt x="167" y="147"/>
                </a:cubicBezTo>
                <a:cubicBezTo>
                  <a:pt x="109" y="205"/>
                  <a:pt x="109" y="205"/>
                  <a:pt x="109" y="205"/>
                </a:cubicBezTo>
                <a:cubicBezTo>
                  <a:pt x="108" y="207"/>
                  <a:pt x="105" y="207"/>
                  <a:pt x="104" y="205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86" y="188"/>
                  <a:pt x="86" y="185"/>
                  <a:pt x="88" y="184"/>
                </a:cubicBezTo>
                <a:cubicBezTo>
                  <a:pt x="143" y="129"/>
                  <a:pt x="143" y="129"/>
                  <a:pt x="143" y="129"/>
                </a:cubicBezTo>
                <a:cubicBezTo>
                  <a:pt x="88" y="73"/>
                  <a:pt x="88" y="73"/>
                  <a:pt x="88" y="73"/>
                </a:cubicBezTo>
                <a:cubicBezTo>
                  <a:pt x="86" y="72"/>
                  <a:pt x="86" y="69"/>
                  <a:pt x="88" y="68"/>
                </a:cubicBezTo>
                <a:cubicBezTo>
                  <a:pt x="104" y="52"/>
                  <a:pt x="104" y="52"/>
                  <a:pt x="104" y="52"/>
                </a:cubicBezTo>
                <a:cubicBezTo>
                  <a:pt x="105" y="50"/>
                  <a:pt x="108" y="50"/>
                  <a:pt x="109" y="52"/>
                </a:cubicBezTo>
                <a:cubicBezTo>
                  <a:pt x="167" y="110"/>
                  <a:pt x="167" y="110"/>
                  <a:pt x="167" y="110"/>
                </a:cubicBezTo>
                <a:cubicBezTo>
                  <a:pt x="183" y="126"/>
                  <a:pt x="183" y="126"/>
                  <a:pt x="183" y="126"/>
                </a:cubicBezTo>
                <a:cubicBezTo>
                  <a:pt x="185" y="127"/>
                  <a:pt x="185" y="130"/>
                  <a:pt x="183" y="132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287052" y="5469868"/>
            <a:ext cx="610154" cy="639060"/>
          </a:xfrm>
          <a:custGeom>
            <a:avLst/>
            <a:gdLst>
              <a:gd name="T0" fmla="*/ 1516 w 1562"/>
              <a:gd name="T1" fmla="*/ 0 h 1636"/>
              <a:gd name="T2" fmla="*/ 1562 w 1562"/>
              <a:gd name="T3" fmla="*/ 11 h 1636"/>
              <a:gd name="T4" fmla="*/ 781 w 1562"/>
              <a:gd name="T5" fmla="*/ 1636 h 1636"/>
              <a:gd name="T6" fmla="*/ 0 w 1562"/>
              <a:gd name="T7" fmla="*/ 11 h 1636"/>
              <a:gd name="T8" fmla="*/ 57 w 1562"/>
              <a:gd name="T9" fmla="*/ 0 h 1636"/>
              <a:gd name="T10" fmla="*/ 1516 w 1562"/>
              <a:gd name="T11" fmla="*/ 0 h 1636"/>
            </a:gdLst>
            <a:rect l="0" t="0" r="r" b="b"/>
            <a:pathLst>
              <a:path w="1562" h="1636">
                <a:moveTo>
                  <a:pt x="1516" y="0"/>
                </a:moveTo>
                <a:lnTo>
                  <a:pt x="1562" y="11"/>
                </a:lnTo>
                <a:lnTo>
                  <a:pt x="781" y="1636"/>
                </a:lnTo>
                <a:lnTo>
                  <a:pt x="0" y="11"/>
                </a:lnTo>
                <a:lnTo>
                  <a:pt x="57" y="0"/>
                </a:lnTo>
                <a:lnTo>
                  <a:pt x="1516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282365" y="5367310"/>
            <a:ext cx="619528" cy="201170"/>
          </a:xfrm>
          <a:prstGeom prst="ellipse">
            <a:avLst/>
          </a:prstGeom>
          <a:solidFill>
            <a:schemeClr val="bg1">
              <a:lumMod val="8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412017" y="4295117"/>
            <a:ext cx="349682" cy="350820"/>
          </a:xfrm>
          <a:custGeom>
            <a:avLst/>
            <a:gdLst>
              <a:gd name="T0" fmla="*/ 128 w 257"/>
              <a:gd name="T1" fmla="*/ 0 h 258"/>
              <a:gd name="T2" fmla="*/ 0 w 257"/>
              <a:gd name="T3" fmla="*/ 129 h 258"/>
              <a:gd name="T4" fmla="*/ 128 w 257"/>
              <a:gd name="T5" fmla="*/ 258 h 258"/>
              <a:gd name="T6" fmla="*/ 257 w 257"/>
              <a:gd name="T7" fmla="*/ 129 h 258"/>
              <a:gd name="T8" fmla="*/ 128 w 257"/>
              <a:gd name="T9" fmla="*/ 0 h 258"/>
              <a:gd name="T10" fmla="*/ 183 w 257"/>
              <a:gd name="T11" fmla="*/ 132 h 258"/>
              <a:gd name="T12" fmla="*/ 167 w 257"/>
              <a:gd name="T13" fmla="*/ 147 h 258"/>
              <a:gd name="T14" fmla="*/ 109 w 257"/>
              <a:gd name="T15" fmla="*/ 205 h 258"/>
              <a:gd name="T16" fmla="*/ 104 w 257"/>
              <a:gd name="T17" fmla="*/ 205 h 258"/>
              <a:gd name="T18" fmla="*/ 88 w 257"/>
              <a:gd name="T19" fmla="*/ 190 h 258"/>
              <a:gd name="T20" fmla="*/ 88 w 257"/>
              <a:gd name="T21" fmla="*/ 184 h 258"/>
              <a:gd name="T22" fmla="*/ 143 w 257"/>
              <a:gd name="T23" fmla="*/ 129 h 258"/>
              <a:gd name="T24" fmla="*/ 88 w 257"/>
              <a:gd name="T25" fmla="*/ 73 h 258"/>
              <a:gd name="T26" fmla="*/ 88 w 257"/>
              <a:gd name="T27" fmla="*/ 68 h 258"/>
              <a:gd name="T28" fmla="*/ 104 w 257"/>
              <a:gd name="T29" fmla="*/ 52 h 258"/>
              <a:gd name="T30" fmla="*/ 109 w 257"/>
              <a:gd name="T31" fmla="*/ 52 h 258"/>
              <a:gd name="T32" fmla="*/ 167 w 257"/>
              <a:gd name="T33" fmla="*/ 110 h 258"/>
              <a:gd name="T34" fmla="*/ 183 w 257"/>
              <a:gd name="T35" fmla="*/ 126 h 258"/>
              <a:gd name="T36" fmla="*/ 183 w 257"/>
              <a:gd name="T37" fmla="*/ 132 h 258"/>
            </a:gdLst>
            <a:rect l="0" t="0" r="r" b="b"/>
            <a:pathLst>
              <a:path w="257" h="258">
                <a:moveTo>
                  <a:pt x="128" y="0"/>
                </a:moveTo>
                <a:cubicBezTo>
                  <a:pt x="57" y="0"/>
                  <a:pt x="0" y="58"/>
                  <a:pt x="0" y="129"/>
                </a:cubicBezTo>
                <a:cubicBezTo>
                  <a:pt x="0" y="200"/>
                  <a:pt x="57" y="258"/>
                  <a:pt x="128" y="258"/>
                </a:cubicBezTo>
                <a:cubicBezTo>
                  <a:pt x="200" y="258"/>
                  <a:pt x="257" y="200"/>
                  <a:pt x="257" y="129"/>
                </a:cubicBezTo>
                <a:cubicBezTo>
                  <a:pt x="257" y="58"/>
                  <a:pt x="200" y="0"/>
                  <a:pt x="128" y="0"/>
                </a:cubicBezTo>
                <a:close/>
                <a:moveTo>
                  <a:pt x="183" y="132"/>
                </a:moveTo>
                <a:cubicBezTo>
                  <a:pt x="167" y="147"/>
                  <a:pt x="167" y="147"/>
                  <a:pt x="167" y="147"/>
                </a:cubicBezTo>
                <a:cubicBezTo>
                  <a:pt x="109" y="205"/>
                  <a:pt x="109" y="205"/>
                  <a:pt x="109" y="205"/>
                </a:cubicBezTo>
                <a:cubicBezTo>
                  <a:pt x="108" y="207"/>
                  <a:pt x="105" y="207"/>
                  <a:pt x="104" y="205"/>
                </a:cubicBezTo>
                <a:cubicBezTo>
                  <a:pt x="88" y="190"/>
                  <a:pt x="88" y="190"/>
                  <a:pt x="88" y="190"/>
                </a:cubicBezTo>
                <a:cubicBezTo>
                  <a:pt x="86" y="188"/>
                  <a:pt x="86" y="185"/>
                  <a:pt x="88" y="184"/>
                </a:cubicBezTo>
                <a:cubicBezTo>
                  <a:pt x="143" y="129"/>
                  <a:pt x="143" y="129"/>
                  <a:pt x="143" y="129"/>
                </a:cubicBezTo>
                <a:cubicBezTo>
                  <a:pt x="88" y="73"/>
                  <a:pt x="88" y="73"/>
                  <a:pt x="88" y="73"/>
                </a:cubicBezTo>
                <a:cubicBezTo>
                  <a:pt x="86" y="72"/>
                  <a:pt x="86" y="69"/>
                  <a:pt x="88" y="68"/>
                </a:cubicBezTo>
                <a:cubicBezTo>
                  <a:pt x="104" y="52"/>
                  <a:pt x="104" y="52"/>
                  <a:pt x="104" y="52"/>
                </a:cubicBezTo>
                <a:cubicBezTo>
                  <a:pt x="105" y="50"/>
                  <a:pt x="108" y="50"/>
                  <a:pt x="109" y="52"/>
                </a:cubicBezTo>
                <a:cubicBezTo>
                  <a:pt x="167" y="110"/>
                  <a:pt x="167" y="110"/>
                  <a:pt x="167" y="110"/>
                </a:cubicBezTo>
                <a:cubicBezTo>
                  <a:pt x="183" y="126"/>
                  <a:pt x="183" y="126"/>
                  <a:pt x="183" y="126"/>
                </a:cubicBezTo>
                <a:cubicBezTo>
                  <a:pt x="185" y="127"/>
                  <a:pt x="185" y="130"/>
                  <a:pt x="183" y="132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223416" y="2489028"/>
            <a:ext cx="2954020" cy="16625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大型企业 → Enterprise Architect/Visual Paradigm.
个人/小团队 → StarUML/PlantUML.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203060" y="2088709"/>
            <a:ext cx="296933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E006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团队规模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625340" y="2489028"/>
            <a:ext cx="2941320" cy="16625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代码工程化 → Enterprise Architect/StarUML.
敏捷协作 → Visual Paradigm/Lucidchart.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604984" y="2088709"/>
            <a:ext cx="296933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E006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技术需求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038746" y="2489028"/>
            <a:ext cx="2954020" cy="16625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免费优先 → PlantUML/StarUML基础版。
企业采购 → Enterprise Architect/Visual Paradigm.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8031090" y="2088709"/>
            <a:ext cx="2969332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E006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预算限制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047562" y="4727790"/>
            <a:ext cx="1109980" cy="8407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542362" y="4727790"/>
            <a:ext cx="1109980" cy="8407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134955" y="4727531"/>
            <a:ext cx="995680" cy="84074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选型维度优先级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348958" y="502433"/>
            <a:ext cx="387642" cy="38764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71663" y="431800"/>
            <a:ext cx="387642" cy="38764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6303737" y="1196560"/>
            <a:ext cx="5165297" cy="4711701"/>
          </a:xfrm>
          <a:prstGeom prst="roundRect">
            <a:avLst>
              <a:gd name="adj" fmla="val 16295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399" y="2805268"/>
            <a:ext cx="5314514" cy="149428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dist="38100" blurRad="1524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812292" y="2930662"/>
            <a:ext cx="3922336" cy="2630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chemeClr val="accent1"/>
                    </a:gs>
                    <a:gs pos="93000">
                      <a:schemeClr val="accent1">
                        <a:lumMod val="75000"/>
                      </a:schemeClr>
                    </a:gs>
                  </a:gsLst>
                  <a:lin ang="2700000" scaled="0"/>
                </a:gradFill>
                <a:latin typeface="Source Han Sans CN Bold"/>
                <a:ea typeface="Source Han Sans CN Bold"/>
                <a:cs typeface="Source Han Sans CN Bold"/>
              </a:rPr>
              <a:t>敏捷团队快速迭代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18770" y="3075993"/>
            <a:ext cx="961379" cy="961379"/>
          </a:xfrm>
          <a:prstGeom prst="ellipse">
            <a:avLst/>
          </a:prstGeom>
          <a:solidFill>
            <a:schemeClr val="accent1">
              <a:alpha val="13000"/>
            </a:schemeClr>
          </a:solidFill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43310" y="3200534"/>
            <a:ext cx="712299" cy="712299"/>
          </a:xfrm>
          <a:prstGeom prst="ellipse">
            <a:avLst/>
          </a:prstGeom>
          <a:gradFill>
            <a:gsLst>
              <a:gs pos="28000">
                <a:schemeClr val="accent2">
                  <a:lumMod val="40000"/>
                  <a:lumOff val="60000"/>
                </a:schemeClr>
              </a:gs>
              <a:gs pos="78000">
                <a:schemeClr val="accent2">
                  <a:lumMod val="60000"/>
                  <a:lumOff val="40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943310" y="3200534"/>
            <a:ext cx="712299" cy="712299"/>
          </a:xfrm>
          <a:prstGeom prst="ellipse">
            <a:avLst/>
          </a:prstGeom>
          <a:gradFill>
            <a:gsLst>
              <a:gs pos="57000">
                <a:schemeClr val="accent2">
                  <a:lumMod val="75000"/>
                  <a:alpha val="0"/>
                </a:schemeClr>
              </a:gs>
              <a:gs pos="100000">
                <a:schemeClr val="accent2">
                  <a:lumMod val="75000"/>
                  <a:alpha val="49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43310" y="3200534"/>
            <a:ext cx="712299" cy="712299"/>
          </a:xfrm>
          <a:prstGeom prst="ellipse">
            <a:avLst/>
          </a:prstGeom>
          <a:gradFill>
            <a:gsLst>
              <a:gs pos="57000">
                <a:schemeClr val="accent2">
                  <a:lumMod val="75000"/>
                  <a:alpha val="0"/>
                </a:schemeClr>
              </a:gs>
              <a:gs pos="100000">
                <a:schemeClr val="accent2">
                  <a:lumMod val="75000"/>
                  <a:alpha val="49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43310" y="3200534"/>
            <a:ext cx="712299" cy="712299"/>
          </a:xfrm>
          <a:prstGeom prst="ellipse">
            <a:avLst/>
          </a:prstGeom>
          <a:gradFill>
            <a:gsLst>
              <a:gs pos="71000">
                <a:schemeClr val="accent2">
                  <a:lumMod val="20000"/>
                  <a:lumOff val="80000"/>
                  <a:alpha val="0"/>
                </a:schemeClr>
              </a:gs>
              <a:gs pos="86000">
                <a:schemeClr val="accent2">
                  <a:lumMod val="20000"/>
                  <a:lumOff val="80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43310" y="3200534"/>
            <a:ext cx="712299" cy="71229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812292" y="3193681"/>
            <a:ext cx="3922336" cy="9915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Visual Paradigm + Jira + Confluence.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108866" y="3366091"/>
            <a:ext cx="381187" cy="38118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60399" y="1196560"/>
            <a:ext cx="5314514" cy="149428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dist="38100" blurRad="1524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812292" y="1321954"/>
            <a:ext cx="3922336" cy="2630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chemeClr val="accent1"/>
                    </a:gs>
                    <a:gs pos="93000">
                      <a:schemeClr val="accent1">
                        <a:lumMod val="75000"/>
                      </a:schemeClr>
                    </a:gs>
                  </a:gsLst>
                  <a:lin ang="2700000" scaled="0"/>
                </a:gradFill>
                <a:latin typeface="Source Han Sans CN Bold"/>
                <a:ea typeface="Source Han Sans CN Bold"/>
                <a:cs typeface="Source Han Sans CN Bold"/>
              </a:rPr>
              <a:t>企业级复杂系统开发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45568" y="1474250"/>
            <a:ext cx="961379" cy="961379"/>
          </a:xfrm>
          <a:prstGeom prst="ellipse">
            <a:avLst/>
          </a:prstGeom>
          <a:solidFill>
            <a:schemeClr val="accent1">
              <a:alpha val="13000"/>
            </a:schemeClr>
          </a:solidFill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70108" y="1598791"/>
            <a:ext cx="712299" cy="712299"/>
          </a:xfrm>
          <a:prstGeom prst="ellipse">
            <a:avLst/>
          </a:prstGeom>
          <a:gradFill>
            <a:gsLst>
              <a:gs pos="28000">
                <a:schemeClr val="accent2">
                  <a:lumMod val="40000"/>
                  <a:lumOff val="60000"/>
                </a:schemeClr>
              </a:gs>
              <a:gs pos="78000">
                <a:schemeClr val="accent2">
                  <a:lumMod val="60000"/>
                  <a:lumOff val="40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70108" y="1598791"/>
            <a:ext cx="712299" cy="712299"/>
          </a:xfrm>
          <a:prstGeom prst="ellipse">
            <a:avLst/>
          </a:prstGeom>
          <a:gradFill>
            <a:gsLst>
              <a:gs pos="57000">
                <a:schemeClr val="accent2">
                  <a:lumMod val="75000"/>
                  <a:alpha val="0"/>
                </a:schemeClr>
              </a:gs>
              <a:gs pos="100000">
                <a:schemeClr val="accent2">
                  <a:lumMod val="75000"/>
                  <a:alpha val="49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70108" y="1598791"/>
            <a:ext cx="712299" cy="712299"/>
          </a:xfrm>
          <a:prstGeom prst="ellipse">
            <a:avLst/>
          </a:prstGeom>
          <a:gradFill>
            <a:gsLst>
              <a:gs pos="57000">
                <a:schemeClr val="accent2">
                  <a:lumMod val="75000"/>
                  <a:alpha val="0"/>
                </a:schemeClr>
              </a:gs>
              <a:gs pos="100000">
                <a:schemeClr val="accent2">
                  <a:lumMod val="75000"/>
                  <a:alpha val="49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70108" y="1598791"/>
            <a:ext cx="712299" cy="712299"/>
          </a:xfrm>
          <a:prstGeom prst="ellipse">
            <a:avLst/>
          </a:prstGeom>
          <a:gradFill>
            <a:gsLst>
              <a:gs pos="71000">
                <a:schemeClr val="accent2">
                  <a:lumMod val="20000"/>
                  <a:lumOff val="80000"/>
                  <a:alpha val="0"/>
                </a:schemeClr>
              </a:gs>
              <a:gs pos="86000">
                <a:schemeClr val="accent2">
                  <a:lumMod val="20000"/>
                  <a:lumOff val="80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70108" y="1598791"/>
            <a:ext cx="712299" cy="71229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812292" y="1584971"/>
            <a:ext cx="3922336" cy="9915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Enterprise Architect + GitLab CI/CD.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176330" y="1757382"/>
            <a:ext cx="333779" cy="38118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60399" y="4413977"/>
            <a:ext cx="5314514" cy="1494284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dist="38100" blurRad="152400" dir="2700000" sx="100000" sy="100000" kx="0" ky="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1812292" y="4539371"/>
            <a:ext cx="3922336" cy="2630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chemeClr val="accent1"/>
                    </a:gs>
                    <a:gs pos="93000">
                      <a:schemeClr val="accent1">
                        <a:lumMod val="75000"/>
                      </a:schemeClr>
                    </a:gs>
                  </a:gsLst>
                  <a:lin ang="2700000" scaled="0"/>
                </a:gradFill>
                <a:latin typeface="Source Han Sans CN Bold"/>
                <a:ea typeface="Source Han Sans CN Bold"/>
                <a:cs typeface="Source Han Sans CN Bold"/>
              </a:rPr>
              <a:t>开源项目文档化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808184" y="4686464"/>
            <a:ext cx="961379" cy="961379"/>
          </a:xfrm>
          <a:prstGeom prst="ellipse">
            <a:avLst/>
          </a:prstGeom>
          <a:solidFill>
            <a:schemeClr val="accent1">
              <a:alpha val="13000"/>
            </a:schemeClr>
          </a:solidFill>
          <a:ln w="12700" cap="sq">
            <a:solidFill>
              <a:schemeClr val="bg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932724" y="4811005"/>
            <a:ext cx="712299" cy="712299"/>
          </a:xfrm>
          <a:prstGeom prst="ellipse">
            <a:avLst/>
          </a:prstGeom>
          <a:gradFill>
            <a:gsLst>
              <a:gs pos="28000">
                <a:schemeClr val="accent2">
                  <a:lumMod val="40000"/>
                  <a:lumOff val="60000"/>
                </a:schemeClr>
              </a:gs>
              <a:gs pos="78000">
                <a:schemeClr val="accent2">
                  <a:lumMod val="60000"/>
                  <a:lumOff val="40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932724" y="4811005"/>
            <a:ext cx="712299" cy="712299"/>
          </a:xfrm>
          <a:prstGeom prst="ellipse">
            <a:avLst/>
          </a:prstGeom>
          <a:gradFill>
            <a:gsLst>
              <a:gs pos="57000">
                <a:schemeClr val="accent2">
                  <a:lumMod val="75000"/>
                  <a:alpha val="0"/>
                </a:schemeClr>
              </a:gs>
              <a:gs pos="100000">
                <a:schemeClr val="accent2">
                  <a:lumMod val="75000"/>
                  <a:alpha val="49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932724" y="4811005"/>
            <a:ext cx="712299" cy="712299"/>
          </a:xfrm>
          <a:prstGeom prst="ellipse">
            <a:avLst/>
          </a:prstGeom>
          <a:gradFill>
            <a:gsLst>
              <a:gs pos="57000">
                <a:schemeClr val="accent2">
                  <a:lumMod val="75000"/>
                  <a:alpha val="0"/>
                </a:schemeClr>
              </a:gs>
              <a:gs pos="100000">
                <a:schemeClr val="accent2">
                  <a:lumMod val="75000"/>
                  <a:alpha val="49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932724" y="4811005"/>
            <a:ext cx="712299" cy="712299"/>
          </a:xfrm>
          <a:prstGeom prst="ellipse">
            <a:avLst/>
          </a:prstGeom>
          <a:gradFill>
            <a:gsLst>
              <a:gs pos="71000">
                <a:schemeClr val="accent2">
                  <a:lumMod val="20000"/>
                  <a:lumOff val="80000"/>
                  <a:alpha val="0"/>
                </a:schemeClr>
              </a:gs>
              <a:gs pos="86000">
                <a:schemeClr val="accent2">
                  <a:lumMod val="20000"/>
                  <a:lumOff val="80000"/>
                </a:schemeClr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932724" y="4811005"/>
            <a:ext cx="712299" cy="712299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1812292" y="4802388"/>
            <a:ext cx="3922336" cy="9915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PlantUML + Markdown + GitHub Actions.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1056977" y="4968710"/>
            <a:ext cx="479828" cy="396886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3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19127" t="0" r="19127" b="0"/>
          <a:stretch>
            <a:fillRect/>
          </a:stretch>
        </p:blipFill>
        <p:spPr>
          <a:xfrm rot="0" flipH="0" flipV="0">
            <a:off x="6327335" y="1229690"/>
            <a:ext cx="5118100" cy="4645440"/>
          </a:xfrm>
          <a:custGeom>
            <a:avLst/>
            <a:gdLst>
              <a:gd name="connsiteX0" fmla="*/ 774255 w 5118100"/>
              <a:gd name="connsiteY0" fmla="*/ 0 h 4645440"/>
              <a:gd name="connsiteX1" fmla="*/ 4343845 w 5118100"/>
              <a:gd name="connsiteY1" fmla="*/ 0 h 4645440"/>
              <a:gd name="connsiteX2" fmla="*/ 5118100 w 5118100"/>
              <a:gd name="connsiteY2" fmla="*/ 774255 h 4645440"/>
              <a:gd name="connsiteX3" fmla="*/ 5118100 w 5118100"/>
              <a:gd name="connsiteY3" fmla="*/ 3871185 h 4645440"/>
              <a:gd name="connsiteX4" fmla="*/ 4343845 w 5118100"/>
              <a:gd name="connsiteY4" fmla="*/ 4645440 h 4645440"/>
              <a:gd name="connsiteX5" fmla="*/ 774255 w 5118100"/>
              <a:gd name="connsiteY5" fmla="*/ 4645440 h 4645440"/>
              <a:gd name="connsiteX6" fmla="*/ 0 w 5118100"/>
              <a:gd name="connsiteY6" fmla="*/ 3871185 h 4645440"/>
              <a:gd name="connsiteX7" fmla="*/ 0 w 5118100"/>
              <a:gd name="connsiteY7" fmla="*/ 774255 h 4645440"/>
              <a:gd name="connsiteX8" fmla="*/ 774255 w 5118100"/>
              <a:gd name="connsiteY8" fmla="*/ 0 h 4645440"/>
            </a:gdLst>
            <a:rect l="l" t="t" r="r" b="b"/>
            <a:pathLst>
              <a:path w="5118100" h="4645440">
                <a:moveTo>
                  <a:pt x="774255" y="0"/>
                </a:moveTo>
                <a:lnTo>
                  <a:pt x="4343845" y="0"/>
                </a:lnTo>
                <a:cubicBezTo>
                  <a:pt x="4771454" y="0"/>
                  <a:pt x="5118100" y="346646"/>
                  <a:pt x="5118100" y="774255"/>
                </a:cubicBezTo>
                <a:lnTo>
                  <a:pt x="5118100" y="3871185"/>
                </a:lnTo>
                <a:cubicBezTo>
                  <a:pt x="5118100" y="4298794"/>
                  <a:pt x="4771454" y="4645440"/>
                  <a:pt x="4343845" y="4645440"/>
                </a:cubicBezTo>
                <a:lnTo>
                  <a:pt x="774255" y="4645440"/>
                </a:lnTo>
                <a:cubicBezTo>
                  <a:pt x="346646" y="4645440"/>
                  <a:pt x="0" y="4298794"/>
                  <a:pt x="0" y="3871185"/>
                </a:cubicBezTo>
                <a:lnTo>
                  <a:pt x="0" y="774255"/>
                </a:lnTo>
                <a:cubicBezTo>
                  <a:pt x="0" y="346646"/>
                  <a:pt x="346646" y="0"/>
                  <a:pt x="77425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34" name="标题 1"/>
          <p:cNvSpPr txBox="1"/>
          <p:nvPr/>
        </p:nvSpPr>
        <p:spPr>
          <a:xfrm rot="0" flipH="0" flipV="0"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推荐组合方案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0" flipV="0">
            <a:off x="348958" y="502433"/>
            <a:ext cx="387642" cy="38764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0" flipH="0" flipV="0">
            <a:off x="271663" y="431800"/>
            <a:ext cx="387642" cy="38764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821419" flipH="0" flipV="0">
            <a:off x="-1859085" y="-104880"/>
            <a:ext cx="2394672" cy="3746447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4879304" flipH="0" flipV="0">
            <a:off x="-157550" y="-398493"/>
            <a:ext cx="2271685" cy="2633558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5174148" flipH="0" flipV="0">
            <a:off x="-66785" y="-1941604"/>
            <a:ext cx="2394671" cy="3636733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198" flipH="0" flipV="0">
            <a:off x="-1709256" y="-468247"/>
            <a:ext cx="2394671" cy="2394672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514475" y="1206500"/>
            <a:ext cx="9163050" cy="4234539"/>
          </a:xfrm>
          <a:prstGeom prst="rect">
            <a:avLst/>
          </a:prstGeom>
          <a:noFill/>
          <a:ln w="508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2938721" flipH="0" flipV="0">
            <a:off x="11554999" y="2650919"/>
            <a:ext cx="3120318" cy="4881716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5996606" flipH="0" flipV="0">
            <a:off x="9405118" y="4281947"/>
            <a:ext cx="2960063" cy="3431593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4691450" flipH="0" flipV="0">
            <a:off x="9002355" y="4961436"/>
            <a:ext cx="3120317" cy="4738755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717500" flipH="0" flipV="0">
            <a:off x="11235789" y="4862035"/>
            <a:ext cx="3120317" cy="3120318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848685" y="1406813"/>
            <a:ext cx="8494633" cy="31541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0"/>
            <a:ext cx="12192000" cy="2601160"/>
          </a:xfrm>
          <a:prstGeom prst="rect">
            <a:avLst/>
          </a:pr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487488" y="1663164"/>
            <a:ext cx="2768600" cy="457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40000"/>
                  </a:srgbClr>
                </a:solidFill>
                <a:latin typeface="OPPOSans B"/>
                <a:ea typeface="OPPOSans B"/>
                <a:cs typeface="OPPOSans B"/>
              </a:rPr>
              <a:t>CONTENTS</a:t>
            </a:r>
            <a:endParaRPr kumimoji="1" lang="zh-CN" altLang="en-US"/>
          </a:p>
        </p:txBody>
      </p:sp>
      <p:cxnSp>
        <p:nvCxnSpPr>
          <p:cNvPr id="4" name="标题 1"/>
          <p:cNvCxnSpPr/>
          <p:nvPr/>
        </p:nvCxnSpPr>
        <p:spPr>
          <a:xfrm rot="0" flipH="1" flipV="0">
            <a:off x="1487488" y="2357309"/>
            <a:ext cx="4558651" cy="0"/>
          </a:xfrm>
          <a:prstGeom prst="line">
            <a:avLst/>
          </a:prstGeom>
          <a:noFill/>
          <a:ln w="12700" cap="sq">
            <a:solidFill>
              <a:schemeClr val="bg1"/>
            </a:solidFill>
            <a:miter/>
          </a:ln>
        </p:spPr>
      </p:cxnSp>
      <p:sp>
        <p:nvSpPr>
          <p:cNvPr id="5" name="标题 1"/>
          <p:cNvSpPr txBox="1"/>
          <p:nvPr/>
        </p:nvSpPr>
        <p:spPr>
          <a:xfrm rot="0" flipH="0" flipV="0">
            <a:off x="1945696" y="3021463"/>
            <a:ext cx="1473779" cy="73866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E006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1.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945696" y="3929691"/>
            <a:ext cx="2786406" cy="22044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核心推荐工具：Enterprise Architect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218445" y="3929691"/>
            <a:ext cx="2786406" cy="22044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其他主流UML工具对比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218445" y="3021463"/>
            <a:ext cx="1473779" cy="73866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E006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2.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8491194" y="3929691"/>
            <a:ext cx="2786406" cy="22044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工具选型建议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491194" y="3021463"/>
            <a:ext cx="1473779" cy="73866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E006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3.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3717042" y="965385"/>
            <a:ext cx="5693657" cy="133340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80000"/>
              </a:lnSpc>
            </a:pPr>
            <a:r>
              <a:rPr kumimoji="1" lang="en-US" altLang="zh-CN" sz="8000">
                <a:ln w="15875">
                  <a:solidFill>
                    <a:srgbClr val="FFFFF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目录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>
              <a:alpha val="9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3546530" flipH="0" flipV="0">
            <a:off x="10962633" y="4170216"/>
            <a:ext cx="2129618" cy="3331772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604415" flipH="0" flipV="0">
            <a:off x="9872864" y="5634527"/>
            <a:ext cx="2020243" cy="2342063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971202" flipH="0" flipV="0">
            <a:off x="9083601" y="5937022"/>
            <a:ext cx="2129617" cy="3234201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203841" flipH="0" flipV="0">
            <a:off x="10394575" y="5445666"/>
            <a:ext cx="2129617" cy="3679852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446512" y="852714"/>
            <a:ext cx="2341388" cy="22096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446512" y="3429000"/>
            <a:ext cx="4554197" cy="29275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核心推荐工具：Enterprise Architect</a:t>
            </a: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4678790" y="1250440"/>
            <a:ext cx="93443" cy="480328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540" t="0" r="540" b="0"/>
          <a:stretch>
            <a:fillRect/>
          </a:stretch>
        </p:blipFill>
        <p:spPr>
          <a:xfrm rot="0" flipH="0" flipV="0">
            <a:off x="660399" y="1448769"/>
            <a:ext cx="3724715" cy="2110274"/>
          </a:xfrm>
          <a:custGeom>
            <a:avLst/>
            <a:gdLst/>
            <a:rect l="l" t="t" r="r" b="b"/>
            <a:pathLst>
              <a:path w="3724715" h="2110274">
                <a:moveTo>
                  <a:pt x="82617" y="0"/>
                </a:moveTo>
                <a:lnTo>
                  <a:pt x="3642098" y="0"/>
                </a:lnTo>
                <a:cubicBezTo>
                  <a:pt x="3687726" y="0"/>
                  <a:pt x="3724715" y="36989"/>
                  <a:pt x="3724715" y="82617"/>
                </a:cubicBezTo>
                <a:lnTo>
                  <a:pt x="3724715" y="2027657"/>
                </a:lnTo>
                <a:cubicBezTo>
                  <a:pt x="3724715" y="2073285"/>
                  <a:pt x="3687726" y="2110274"/>
                  <a:pt x="3642098" y="2110274"/>
                </a:cubicBezTo>
                <a:lnTo>
                  <a:pt x="82617" y="2110274"/>
                </a:lnTo>
                <a:cubicBezTo>
                  <a:pt x="36989" y="2110274"/>
                  <a:pt x="0" y="2073285"/>
                  <a:pt x="0" y="2027657"/>
                </a:cubicBezTo>
                <a:lnTo>
                  <a:pt x="0" y="82617"/>
                </a:lnTo>
                <a:cubicBezTo>
                  <a:pt x="0" y="36989"/>
                  <a:pt x="36989" y="0"/>
                  <a:pt x="82617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5400000" flipH="0" flipV="0">
            <a:off x="7347402" y="-1288446"/>
            <a:ext cx="453863" cy="579109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935514" y="1909030"/>
            <a:ext cx="6396539" cy="9231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Sparx Systems.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935514" y="1416598"/>
            <a:ext cx="5244806" cy="381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开发商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 flipH="0" flipV="0">
            <a:off x="7347402" y="255855"/>
            <a:ext cx="453863" cy="579109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4935514" y="3453331"/>
            <a:ext cx="6396539" cy="9231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企业级全生命周期建模工具。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935514" y="2960899"/>
            <a:ext cx="5244806" cy="381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定位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 flipH="0" flipV="0">
            <a:off x="7347402" y="1800156"/>
            <a:ext cx="453863" cy="579109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935514" y="4997632"/>
            <a:ext cx="6396539" cy="9231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复杂系统架构设计（支持SysML、BPMN、ArchiMate等多框架）
团队协作开发（内置版本控制与云同步）
需求管理、测试用例设计与代码工程化。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935514" y="4505200"/>
            <a:ext cx="5244806" cy="381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适用场景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工具简介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48958" y="502433"/>
            <a:ext cx="387642" cy="38764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271663" y="431800"/>
            <a:ext cx="387642" cy="38764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4512000" y="1297444"/>
            <a:ext cx="3168000" cy="3168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033475" y="1818919"/>
            <a:ext cx="2125051" cy="2125051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0" y="0"/>
            <a:ext cx="567965" cy="6858000"/>
          </a:xfrm>
          <a:custGeom>
            <a:avLst/>
            <a:gdLst>
              <a:gd name="connsiteX0" fmla="*/ 1445821 w 1445821"/>
              <a:gd name="connsiteY0" fmla="*/ 12192002 h 12192002"/>
              <a:gd name="connsiteX1" fmla="*/ 0 w 1445821"/>
              <a:gd name="connsiteY1" fmla="*/ 12192002 h 12192002"/>
              <a:gd name="connsiteX2" fmla="*/ 0 w 1445821"/>
              <a:gd name="connsiteY2" fmla="*/ 0 h 12192002"/>
              <a:gd name="connsiteX3" fmla="*/ 1445821 w 1445821"/>
              <a:gd name="connsiteY3" fmla="*/ 0 h 12192002"/>
              <a:gd name="connsiteX4" fmla="*/ 1428141 w 1445821"/>
              <a:gd name="connsiteY4" fmla="*/ 45894 h 12192002"/>
              <a:gd name="connsiteX5" fmla="*/ 606236 w 1445821"/>
              <a:gd name="connsiteY5" fmla="*/ 6096001 h 12192002"/>
              <a:gd name="connsiteX6" fmla="*/ 1428141 w 1445821"/>
              <a:gd name="connsiteY6" fmla="*/ 12146107 h 12192002"/>
            </a:gdLst>
            <a:rect l="l" t="t" r="r" b="b"/>
            <a:pathLst>
              <a:path w="1445821" h="12192002">
                <a:moveTo>
                  <a:pt x="1445821" y="12192002"/>
                </a:moveTo>
                <a:lnTo>
                  <a:pt x="0" y="12192002"/>
                </a:lnTo>
                <a:lnTo>
                  <a:pt x="0" y="0"/>
                </a:lnTo>
                <a:lnTo>
                  <a:pt x="1445821" y="0"/>
                </a:lnTo>
                <a:lnTo>
                  <a:pt x="1428141" y="45894"/>
                </a:lnTo>
                <a:cubicBezTo>
                  <a:pt x="926183" y="1483956"/>
                  <a:pt x="606236" y="3660272"/>
                  <a:pt x="606236" y="6096001"/>
                </a:cubicBezTo>
                <a:cubicBezTo>
                  <a:pt x="606235" y="8531730"/>
                  <a:pt x="926182" y="10708045"/>
                  <a:pt x="1428141" y="12146107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81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1" flipV="0">
            <a:off x="11624035" y="0"/>
            <a:ext cx="567965" cy="6858000"/>
          </a:xfrm>
          <a:custGeom>
            <a:avLst/>
            <a:gdLst>
              <a:gd name="connsiteX0" fmla="*/ 1445821 w 1445821"/>
              <a:gd name="connsiteY0" fmla="*/ 12192002 h 12192002"/>
              <a:gd name="connsiteX1" fmla="*/ 0 w 1445821"/>
              <a:gd name="connsiteY1" fmla="*/ 12192002 h 12192002"/>
              <a:gd name="connsiteX2" fmla="*/ 0 w 1445821"/>
              <a:gd name="connsiteY2" fmla="*/ 0 h 12192002"/>
              <a:gd name="connsiteX3" fmla="*/ 1445821 w 1445821"/>
              <a:gd name="connsiteY3" fmla="*/ 0 h 12192002"/>
              <a:gd name="connsiteX4" fmla="*/ 1428141 w 1445821"/>
              <a:gd name="connsiteY4" fmla="*/ 45894 h 12192002"/>
              <a:gd name="connsiteX5" fmla="*/ 606236 w 1445821"/>
              <a:gd name="connsiteY5" fmla="*/ 6096001 h 12192002"/>
              <a:gd name="connsiteX6" fmla="*/ 1428141 w 1445821"/>
              <a:gd name="connsiteY6" fmla="*/ 12146107 h 12192002"/>
            </a:gdLst>
            <a:rect l="l" t="t" r="r" b="b"/>
            <a:pathLst>
              <a:path w="1445821" h="12192002">
                <a:moveTo>
                  <a:pt x="1445821" y="12192002"/>
                </a:moveTo>
                <a:lnTo>
                  <a:pt x="0" y="12192002"/>
                </a:lnTo>
                <a:lnTo>
                  <a:pt x="0" y="0"/>
                </a:lnTo>
                <a:lnTo>
                  <a:pt x="1445821" y="0"/>
                </a:lnTo>
                <a:lnTo>
                  <a:pt x="1428141" y="45894"/>
                </a:lnTo>
                <a:cubicBezTo>
                  <a:pt x="926183" y="1483956"/>
                  <a:pt x="606236" y="3660272"/>
                  <a:pt x="606236" y="6096001"/>
                </a:cubicBezTo>
                <a:cubicBezTo>
                  <a:pt x="606235" y="8531730"/>
                  <a:pt x="926182" y="10708045"/>
                  <a:pt x="1428141" y="12146107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81000"/>
                </a:schemeClr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3873860" y="979415"/>
            <a:ext cx="4487470" cy="4146196"/>
          </a:xfrm>
          <a:custGeom>
            <a:avLst/>
            <a:gdLst>
              <a:gd name="connsiteX0" fmla="*/ 1275768 w 5409870"/>
              <a:gd name="connsiteY0" fmla="*/ 0 h 4998447"/>
              <a:gd name="connsiteX1" fmla="*/ 4134103 w 5409870"/>
              <a:gd name="connsiteY1" fmla="*/ 0 h 4998447"/>
              <a:gd name="connsiteX2" fmla="*/ 4217290 w 5409870"/>
              <a:gd name="connsiteY2" fmla="*/ 50538 h 4998447"/>
              <a:gd name="connsiteX3" fmla="*/ 5409870 w 5409870"/>
              <a:gd name="connsiteY3" fmla="*/ 2293512 h 4998447"/>
              <a:gd name="connsiteX4" fmla="*/ 2704935 w 5409870"/>
              <a:gd name="connsiteY4" fmla="*/ 4998447 h 4998447"/>
              <a:gd name="connsiteX5" fmla="*/ 0 w 5409870"/>
              <a:gd name="connsiteY5" fmla="*/ 2293512 h 4998447"/>
              <a:gd name="connsiteX6" fmla="*/ 1192581 w 5409870"/>
              <a:gd name="connsiteY6" fmla="*/ 50538 h 4998447"/>
            </a:gdLst>
            <a:rect l="l" t="t" r="r" b="b"/>
            <a:pathLst>
              <a:path w="5409870" h="4998447">
                <a:moveTo>
                  <a:pt x="1275768" y="0"/>
                </a:moveTo>
                <a:lnTo>
                  <a:pt x="4134103" y="0"/>
                </a:lnTo>
                <a:lnTo>
                  <a:pt x="4217290" y="50538"/>
                </a:lnTo>
                <a:cubicBezTo>
                  <a:pt x="4936807" y="536634"/>
                  <a:pt x="5409870" y="1359828"/>
                  <a:pt x="5409870" y="2293512"/>
                </a:cubicBezTo>
                <a:cubicBezTo>
                  <a:pt x="5409870" y="3787406"/>
                  <a:pt x="4198829" y="4998447"/>
                  <a:pt x="2704935" y="4998447"/>
                </a:cubicBezTo>
                <a:cubicBezTo>
                  <a:pt x="1211042" y="4998447"/>
                  <a:pt x="0" y="3787406"/>
                  <a:pt x="0" y="2293512"/>
                </a:cubicBezTo>
                <a:cubicBezTo>
                  <a:pt x="0" y="1359828"/>
                  <a:pt x="473063" y="536634"/>
                  <a:pt x="1192581" y="50538"/>
                </a:cubicBezTo>
                <a:close/>
              </a:path>
            </a:pathLst>
          </a:custGeom>
          <a:noFill/>
          <a:ln w="19050" cap="sq">
            <a:gradFill>
              <a:gsLst>
                <a:gs pos="0">
                  <a:schemeClr val="accent1">
                    <a:lumMod val="20000"/>
                    <a:lumOff val="80000"/>
                    <a:alpha val="0"/>
                  </a:schemeClr>
                </a:gs>
                <a:gs pos="6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3501913" y="1843915"/>
            <a:ext cx="756000" cy="735747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7873981" y="1833789"/>
            <a:ext cx="756000" cy="756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899810" y="3953446"/>
            <a:ext cx="756000" cy="756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490097" y="3953446"/>
            <a:ext cx="756000" cy="756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724060" y="4717752"/>
            <a:ext cx="756000" cy="756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846643" y="1411798"/>
            <a:ext cx="2672257" cy="2235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文档生成：一键导出Word/PDF/HTML格式需求文档（模板可定制）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8410974" y="3898900"/>
            <a:ext cx="2672257" cy="2235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仿真验证：状态机/流程模拟、模型静态检查（如循环依赖检测）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1026005" y="3898900"/>
            <a:ext cx="2672257" cy="2235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代码工程化：双向工程（C++/Java/C#  /Python等）、自动生成框架代码与数据库脚本。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71975" y="1331073"/>
            <a:ext cx="2672257" cy="2235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高级建模：支持UML 2.5全系图（类图、时序图、活动图等）及自定义扩展。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912241" y="5556385"/>
            <a:ext cx="4379639" cy="10435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团队协作：基于云存储的中央模型库、冲突合并与权限分级管理。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4963659" y="1833789"/>
            <a:ext cx="2264683" cy="206352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功能模块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3481285" y="1818919"/>
            <a:ext cx="777753" cy="7708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873668" y="3938576"/>
            <a:ext cx="777753" cy="7708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5713184" y="4728728"/>
            <a:ext cx="777753" cy="7708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480947" y="3977405"/>
            <a:ext cx="777753" cy="7708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865372" y="1826353"/>
            <a:ext cx="777753" cy="7708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核心功能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48958" y="502433"/>
            <a:ext cx="387642" cy="38764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271663" y="431800"/>
            <a:ext cx="387642" cy="38764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3010766" y="2281068"/>
            <a:ext cx="912904" cy="1053892"/>
          </a:xfrm>
          <a:custGeom>
            <a:avLst/>
            <a:gdLst>
              <a:gd name="T0" fmla="*/ 0 w 2066"/>
              <a:gd name="T1" fmla="*/ 0 h 2385"/>
              <a:gd name="T2" fmla="*/ 2066 w 2066"/>
              <a:gd name="T3" fmla="*/ 1193 h 2385"/>
              <a:gd name="T4" fmla="*/ 0 w 2066"/>
              <a:gd name="T5" fmla="*/ 2385 h 2385"/>
              <a:gd name="T6" fmla="*/ 0 w 2066"/>
              <a:gd name="T7" fmla="*/ 0 h 2385"/>
            </a:gdLst>
            <a:rect l="0" t="0" r="r" b="b"/>
            <a:pathLst>
              <a:path w="2066" h="2385">
                <a:moveTo>
                  <a:pt x="0" y="0"/>
                </a:moveTo>
                <a:cubicBezTo>
                  <a:pt x="853" y="0"/>
                  <a:pt x="1640" y="455"/>
                  <a:pt x="2066" y="1193"/>
                </a:cubicBezTo>
                <a:lnTo>
                  <a:pt x="0" y="2385"/>
                </a:lnTo>
                <a:lnTo>
                  <a:pt x="0" y="0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3052483" y="3042738"/>
            <a:ext cx="1100890" cy="1053892"/>
          </a:xfrm>
          <a:custGeom>
            <a:avLst/>
            <a:gdLst>
              <a:gd name="T0" fmla="*/ 2066 w 2492"/>
              <a:gd name="T1" fmla="*/ 0 h 2385"/>
              <a:gd name="T2" fmla="*/ 2066 w 2492"/>
              <a:gd name="T3" fmla="*/ 2385 h 2385"/>
              <a:gd name="T4" fmla="*/ 0 w 2492"/>
              <a:gd name="T5" fmla="*/ 1192 h 2385"/>
              <a:gd name="T6" fmla="*/ 2066 w 2492"/>
              <a:gd name="T7" fmla="*/ 0 h 2385"/>
            </a:gdLst>
            <a:rect l="0" t="0" r="r" b="b"/>
            <a:pathLst>
              <a:path w="2492" h="2385">
                <a:moveTo>
                  <a:pt x="2066" y="0"/>
                </a:moveTo>
                <a:cubicBezTo>
                  <a:pt x="2492" y="738"/>
                  <a:pt x="2492" y="1647"/>
                  <a:pt x="2066" y="2385"/>
                </a:cubicBezTo>
                <a:lnTo>
                  <a:pt x="0" y="1192"/>
                </a:lnTo>
                <a:lnTo>
                  <a:pt x="2066" y="0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3010766" y="3802972"/>
            <a:ext cx="912904" cy="1055068"/>
          </a:xfrm>
          <a:custGeom>
            <a:avLst/>
            <a:gdLst>
              <a:gd name="T0" fmla="*/ 2066 w 2066"/>
              <a:gd name="T1" fmla="*/ 1193 h 2386"/>
              <a:gd name="T2" fmla="*/ 0 w 2066"/>
              <a:gd name="T3" fmla="*/ 2386 h 2386"/>
              <a:gd name="T4" fmla="*/ 0 w 2066"/>
              <a:gd name="T5" fmla="*/ 0 h 2386"/>
              <a:gd name="T6" fmla="*/ 2066 w 2066"/>
              <a:gd name="T7" fmla="*/ 1193 h 2386"/>
            </a:gdLst>
            <a:rect l="0" t="0" r="r" b="b"/>
            <a:pathLst>
              <a:path w="2066" h="2386">
                <a:moveTo>
                  <a:pt x="2066" y="1193"/>
                </a:moveTo>
                <a:cubicBezTo>
                  <a:pt x="1640" y="1931"/>
                  <a:pt x="853" y="2386"/>
                  <a:pt x="0" y="2386"/>
                </a:cubicBezTo>
                <a:lnTo>
                  <a:pt x="0" y="0"/>
                </a:lnTo>
                <a:lnTo>
                  <a:pt x="2066" y="1193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694123" y="3802973"/>
            <a:ext cx="911728" cy="1055066"/>
          </a:xfrm>
          <a:custGeom>
            <a:avLst/>
            <a:gdLst>
              <a:gd name="T0" fmla="*/ 2065 w 2065"/>
              <a:gd name="T1" fmla="*/ 2386 h 2386"/>
              <a:gd name="T2" fmla="*/ 0 w 2065"/>
              <a:gd name="T3" fmla="*/ 1193 h 2386"/>
              <a:gd name="T4" fmla="*/ 2065 w 2065"/>
              <a:gd name="T5" fmla="*/ 0 h 2386"/>
              <a:gd name="T6" fmla="*/ 2065 w 2065"/>
              <a:gd name="T7" fmla="*/ 2386 h 2386"/>
            </a:gdLst>
            <a:rect l="0" t="0" r="r" b="b"/>
            <a:pathLst>
              <a:path w="2065" h="2386">
                <a:moveTo>
                  <a:pt x="2065" y="2386"/>
                </a:moveTo>
                <a:cubicBezTo>
                  <a:pt x="1213" y="2386"/>
                  <a:pt x="426" y="1931"/>
                  <a:pt x="0" y="1193"/>
                </a:cubicBezTo>
                <a:lnTo>
                  <a:pt x="2065" y="0"/>
                </a:lnTo>
                <a:lnTo>
                  <a:pt x="2065" y="2386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464421" y="3042739"/>
            <a:ext cx="1099712" cy="1053890"/>
          </a:xfrm>
          <a:custGeom>
            <a:avLst/>
            <a:gdLst>
              <a:gd name="T0" fmla="*/ 426 w 2491"/>
              <a:gd name="T1" fmla="*/ 2385 h 2385"/>
              <a:gd name="T2" fmla="*/ 426 w 2491"/>
              <a:gd name="T3" fmla="*/ 0 h 2385"/>
              <a:gd name="T4" fmla="*/ 2491 w 2491"/>
              <a:gd name="T5" fmla="*/ 1192 h 2385"/>
              <a:gd name="T6" fmla="*/ 426 w 2491"/>
              <a:gd name="T7" fmla="*/ 2385 h 2385"/>
            </a:gdLst>
            <a:rect l="0" t="0" r="r" b="b"/>
            <a:pathLst>
              <a:path w="2491" h="2385">
                <a:moveTo>
                  <a:pt x="426" y="2385"/>
                </a:moveTo>
                <a:cubicBezTo>
                  <a:pt x="0" y="1647"/>
                  <a:pt x="0" y="738"/>
                  <a:pt x="426" y="0"/>
                </a:cubicBezTo>
                <a:lnTo>
                  <a:pt x="2491" y="1192"/>
                </a:lnTo>
                <a:lnTo>
                  <a:pt x="426" y="2385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808318" y="2298710"/>
            <a:ext cx="1100332" cy="1270266"/>
          </a:xfrm>
          <a:custGeom>
            <a:avLst/>
            <a:gdLst>
              <a:gd name="T0" fmla="*/ 0 w 2066"/>
              <a:gd name="T1" fmla="*/ 0 h 2385"/>
              <a:gd name="T2" fmla="*/ 2066 w 2066"/>
              <a:gd name="T3" fmla="*/ 1193 h 2385"/>
              <a:gd name="T4" fmla="*/ 0 w 2066"/>
              <a:gd name="T5" fmla="*/ 2385 h 2385"/>
              <a:gd name="T6" fmla="*/ 0 w 2066"/>
              <a:gd name="T7" fmla="*/ 0 h 2385"/>
            </a:gdLst>
            <a:rect l="0" t="0" r="r" b="b"/>
            <a:pathLst>
              <a:path w="2066" h="2385">
                <a:moveTo>
                  <a:pt x="0" y="0"/>
                </a:moveTo>
                <a:cubicBezTo>
                  <a:pt x="853" y="0"/>
                  <a:pt x="1640" y="455"/>
                  <a:pt x="2066" y="1193"/>
                </a:cubicBezTo>
                <a:lnTo>
                  <a:pt x="0" y="23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9525" cap="sq">
            <a:solidFill>
              <a:schemeClr val="accent2"/>
            </a:solidFill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808318" y="2934551"/>
            <a:ext cx="1326912" cy="1270266"/>
          </a:xfrm>
          <a:custGeom>
            <a:avLst/>
            <a:gdLst>
              <a:gd name="T0" fmla="*/ 2066 w 2492"/>
              <a:gd name="T1" fmla="*/ 0 h 2385"/>
              <a:gd name="T2" fmla="*/ 2066 w 2492"/>
              <a:gd name="T3" fmla="*/ 2385 h 2385"/>
              <a:gd name="T4" fmla="*/ 0 w 2492"/>
              <a:gd name="T5" fmla="*/ 1192 h 2385"/>
              <a:gd name="T6" fmla="*/ 2066 w 2492"/>
              <a:gd name="T7" fmla="*/ 0 h 2385"/>
            </a:gdLst>
            <a:rect l="0" t="0" r="r" b="b"/>
            <a:pathLst>
              <a:path w="2492" h="2385">
                <a:moveTo>
                  <a:pt x="2066" y="0"/>
                </a:moveTo>
                <a:cubicBezTo>
                  <a:pt x="2492" y="738"/>
                  <a:pt x="2492" y="1647"/>
                  <a:pt x="2066" y="2385"/>
                </a:cubicBezTo>
                <a:lnTo>
                  <a:pt x="0" y="1192"/>
                </a:lnTo>
                <a:lnTo>
                  <a:pt x="2066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9525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808318" y="3568976"/>
            <a:ext cx="1100332" cy="1271682"/>
          </a:xfrm>
          <a:custGeom>
            <a:avLst/>
            <a:gdLst>
              <a:gd name="T0" fmla="*/ 2066 w 2066"/>
              <a:gd name="T1" fmla="*/ 1193 h 2386"/>
              <a:gd name="T2" fmla="*/ 0 w 2066"/>
              <a:gd name="T3" fmla="*/ 2386 h 2386"/>
              <a:gd name="T4" fmla="*/ 0 w 2066"/>
              <a:gd name="T5" fmla="*/ 0 h 2386"/>
              <a:gd name="T6" fmla="*/ 2066 w 2066"/>
              <a:gd name="T7" fmla="*/ 1193 h 2386"/>
            </a:gdLst>
            <a:rect l="0" t="0" r="r" b="b"/>
            <a:pathLst>
              <a:path w="2066" h="2386">
                <a:moveTo>
                  <a:pt x="2066" y="1193"/>
                </a:moveTo>
                <a:cubicBezTo>
                  <a:pt x="1640" y="1931"/>
                  <a:pt x="853" y="2386"/>
                  <a:pt x="0" y="2386"/>
                </a:cubicBezTo>
                <a:lnTo>
                  <a:pt x="0" y="0"/>
                </a:lnTo>
                <a:lnTo>
                  <a:pt x="2066" y="1193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9525" cap="sq">
            <a:solidFill>
              <a:schemeClr val="accent2"/>
            </a:solidFill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709402" y="3568976"/>
            <a:ext cx="1098915" cy="1271682"/>
          </a:xfrm>
          <a:custGeom>
            <a:avLst/>
            <a:gdLst>
              <a:gd name="T0" fmla="*/ 2065 w 2065"/>
              <a:gd name="T1" fmla="*/ 2386 h 2386"/>
              <a:gd name="T2" fmla="*/ 0 w 2065"/>
              <a:gd name="T3" fmla="*/ 1193 h 2386"/>
              <a:gd name="T4" fmla="*/ 2065 w 2065"/>
              <a:gd name="T5" fmla="*/ 0 h 2386"/>
              <a:gd name="T6" fmla="*/ 2065 w 2065"/>
              <a:gd name="T7" fmla="*/ 2386 h 2386"/>
            </a:gdLst>
            <a:rect l="0" t="0" r="r" b="b"/>
            <a:pathLst>
              <a:path w="2065" h="2386">
                <a:moveTo>
                  <a:pt x="2065" y="2386"/>
                </a:moveTo>
                <a:cubicBezTo>
                  <a:pt x="1213" y="2386"/>
                  <a:pt x="426" y="1931"/>
                  <a:pt x="0" y="1193"/>
                </a:cubicBezTo>
                <a:lnTo>
                  <a:pt x="2065" y="0"/>
                </a:lnTo>
                <a:lnTo>
                  <a:pt x="2065" y="2386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9525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482822" y="2934551"/>
            <a:ext cx="1325496" cy="1270266"/>
          </a:xfrm>
          <a:custGeom>
            <a:avLst/>
            <a:gdLst>
              <a:gd name="T0" fmla="*/ 426 w 2491"/>
              <a:gd name="T1" fmla="*/ 2385 h 2385"/>
              <a:gd name="T2" fmla="*/ 426 w 2491"/>
              <a:gd name="T3" fmla="*/ 0 h 2385"/>
              <a:gd name="T4" fmla="*/ 2491 w 2491"/>
              <a:gd name="T5" fmla="*/ 1192 h 2385"/>
              <a:gd name="T6" fmla="*/ 426 w 2491"/>
              <a:gd name="T7" fmla="*/ 2385 h 2385"/>
            </a:gdLst>
            <a:rect l="0" t="0" r="r" b="b"/>
            <a:pathLst>
              <a:path w="2491" h="2385">
                <a:moveTo>
                  <a:pt x="426" y="2385"/>
                </a:moveTo>
                <a:cubicBezTo>
                  <a:pt x="0" y="1647"/>
                  <a:pt x="0" y="738"/>
                  <a:pt x="426" y="0"/>
                </a:cubicBezTo>
                <a:lnTo>
                  <a:pt x="2491" y="1192"/>
                </a:lnTo>
                <a:lnTo>
                  <a:pt x="426" y="2385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9525" cap="sq">
            <a:solidFill>
              <a:schemeClr val="accent2"/>
            </a:solidFill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709402" y="2298710"/>
            <a:ext cx="1098915" cy="1270266"/>
          </a:xfrm>
          <a:custGeom>
            <a:avLst/>
            <a:gdLst>
              <a:gd name="T0" fmla="*/ 0 w 2065"/>
              <a:gd name="T1" fmla="*/ 1193 h 2385"/>
              <a:gd name="T2" fmla="*/ 2065 w 2065"/>
              <a:gd name="T3" fmla="*/ 0 h 2385"/>
              <a:gd name="T4" fmla="*/ 2065 w 2065"/>
              <a:gd name="T5" fmla="*/ 2385 h 2385"/>
              <a:gd name="T6" fmla="*/ 0 w 2065"/>
              <a:gd name="T7" fmla="*/ 1193 h 2385"/>
            </a:gdLst>
            <a:rect l="0" t="0" r="r" b="b"/>
            <a:pathLst>
              <a:path w="2065" h="2385">
                <a:moveTo>
                  <a:pt x="0" y="1193"/>
                </a:moveTo>
                <a:cubicBezTo>
                  <a:pt x="426" y="455"/>
                  <a:pt x="1213" y="0"/>
                  <a:pt x="2065" y="0"/>
                </a:cubicBezTo>
                <a:lnTo>
                  <a:pt x="2065" y="2385"/>
                </a:lnTo>
                <a:lnTo>
                  <a:pt x="0" y="1193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9525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694123" y="2281068"/>
            <a:ext cx="911728" cy="1053892"/>
          </a:xfrm>
          <a:custGeom>
            <a:avLst/>
            <a:gdLst>
              <a:gd name="T0" fmla="*/ 0 w 2065"/>
              <a:gd name="T1" fmla="*/ 1193 h 2385"/>
              <a:gd name="T2" fmla="*/ 2065 w 2065"/>
              <a:gd name="T3" fmla="*/ 0 h 2385"/>
              <a:gd name="T4" fmla="*/ 2065 w 2065"/>
              <a:gd name="T5" fmla="*/ 2385 h 2385"/>
              <a:gd name="T6" fmla="*/ 0 w 2065"/>
              <a:gd name="T7" fmla="*/ 1193 h 2385"/>
            </a:gdLst>
            <a:rect l="0" t="0" r="r" b="b"/>
            <a:pathLst>
              <a:path w="2065" h="2385">
                <a:moveTo>
                  <a:pt x="0" y="1193"/>
                </a:moveTo>
                <a:cubicBezTo>
                  <a:pt x="426" y="455"/>
                  <a:pt x="1213" y="0"/>
                  <a:pt x="2065" y="0"/>
                </a:cubicBezTo>
                <a:lnTo>
                  <a:pt x="2065" y="2385"/>
                </a:lnTo>
                <a:lnTo>
                  <a:pt x="0" y="1193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2137650" y="2898307"/>
            <a:ext cx="1342752" cy="134275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2596610" y="3334694"/>
            <a:ext cx="424833" cy="424833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9572272" y="2281068"/>
            <a:ext cx="912904" cy="1053892"/>
          </a:xfrm>
          <a:custGeom>
            <a:avLst/>
            <a:gdLst>
              <a:gd name="T0" fmla="*/ 0 w 2066"/>
              <a:gd name="T1" fmla="*/ 0 h 2385"/>
              <a:gd name="T2" fmla="*/ 2066 w 2066"/>
              <a:gd name="T3" fmla="*/ 1193 h 2385"/>
              <a:gd name="T4" fmla="*/ 0 w 2066"/>
              <a:gd name="T5" fmla="*/ 2385 h 2385"/>
              <a:gd name="T6" fmla="*/ 0 w 2066"/>
              <a:gd name="T7" fmla="*/ 0 h 2385"/>
            </a:gdLst>
            <a:rect l="0" t="0" r="r" b="b"/>
            <a:pathLst>
              <a:path w="2066" h="2385">
                <a:moveTo>
                  <a:pt x="0" y="0"/>
                </a:moveTo>
                <a:cubicBezTo>
                  <a:pt x="853" y="0"/>
                  <a:pt x="1640" y="455"/>
                  <a:pt x="2066" y="1193"/>
                </a:cubicBezTo>
                <a:lnTo>
                  <a:pt x="0" y="2385"/>
                </a:lnTo>
                <a:lnTo>
                  <a:pt x="0" y="0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613989" y="3042738"/>
            <a:ext cx="1100890" cy="1053892"/>
          </a:xfrm>
          <a:custGeom>
            <a:avLst/>
            <a:gdLst>
              <a:gd name="T0" fmla="*/ 2066 w 2492"/>
              <a:gd name="T1" fmla="*/ 0 h 2385"/>
              <a:gd name="T2" fmla="*/ 2066 w 2492"/>
              <a:gd name="T3" fmla="*/ 2385 h 2385"/>
              <a:gd name="T4" fmla="*/ 0 w 2492"/>
              <a:gd name="T5" fmla="*/ 1192 h 2385"/>
              <a:gd name="T6" fmla="*/ 2066 w 2492"/>
              <a:gd name="T7" fmla="*/ 0 h 2385"/>
            </a:gdLst>
            <a:rect l="0" t="0" r="r" b="b"/>
            <a:pathLst>
              <a:path w="2492" h="2385">
                <a:moveTo>
                  <a:pt x="2066" y="0"/>
                </a:moveTo>
                <a:cubicBezTo>
                  <a:pt x="2492" y="738"/>
                  <a:pt x="2492" y="1647"/>
                  <a:pt x="2066" y="2385"/>
                </a:cubicBezTo>
                <a:lnTo>
                  <a:pt x="0" y="1192"/>
                </a:lnTo>
                <a:lnTo>
                  <a:pt x="2066" y="0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572272" y="3802972"/>
            <a:ext cx="912904" cy="1055068"/>
          </a:xfrm>
          <a:custGeom>
            <a:avLst/>
            <a:gdLst>
              <a:gd name="T0" fmla="*/ 2066 w 2066"/>
              <a:gd name="T1" fmla="*/ 1193 h 2386"/>
              <a:gd name="T2" fmla="*/ 0 w 2066"/>
              <a:gd name="T3" fmla="*/ 2386 h 2386"/>
              <a:gd name="T4" fmla="*/ 0 w 2066"/>
              <a:gd name="T5" fmla="*/ 0 h 2386"/>
              <a:gd name="T6" fmla="*/ 2066 w 2066"/>
              <a:gd name="T7" fmla="*/ 1193 h 2386"/>
            </a:gdLst>
            <a:rect l="0" t="0" r="r" b="b"/>
            <a:pathLst>
              <a:path w="2066" h="2386">
                <a:moveTo>
                  <a:pt x="2066" y="1193"/>
                </a:moveTo>
                <a:cubicBezTo>
                  <a:pt x="1640" y="1931"/>
                  <a:pt x="853" y="2386"/>
                  <a:pt x="0" y="2386"/>
                </a:cubicBezTo>
                <a:lnTo>
                  <a:pt x="0" y="0"/>
                </a:lnTo>
                <a:lnTo>
                  <a:pt x="2066" y="1193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255629" y="3802973"/>
            <a:ext cx="911728" cy="1055066"/>
          </a:xfrm>
          <a:custGeom>
            <a:avLst/>
            <a:gdLst>
              <a:gd name="T0" fmla="*/ 2065 w 2065"/>
              <a:gd name="T1" fmla="*/ 2386 h 2386"/>
              <a:gd name="T2" fmla="*/ 0 w 2065"/>
              <a:gd name="T3" fmla="*/ 1193 h 2386"/>
              <a:gd name="T4" fmla="*/ 2065 w 2065"/>
              <a:gd name="T5" fmla="*/ 0 h 2386"/>
              <a:gd name="T6" fmla="*/ 2065 w 2065"/>
              <a:gd name="T7" fmla="*/ 2386 h 2386"/>
            </a:gdLst>
            <a:rect l="0" t="0" r="r" b="b"/>
            <a:pathLst>
              <a:path w="2065" h="2386">
                <a:moveTo>
                  <a:pt x="2065" y="2386"/>
                </a:moveTo>
                <a:cubicBezTo>
                  <a:pt x="1213" y="2386"/>
                  <a:pt x="426" y="1931"/>
                  <a:pt x="0" y="1193"/>
                </a:cubicBezTo>
                <a:lnTo>
                  <a:pt x="2065" y="0"/>
                </a:lnTo>
                <a:lnTo>
                  <a:pt x="2065" y="2386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025927" y="3042739"/>
            <a:ext cx="1099712" cy="1053890"/>
          </a:xfrm>
          <a:custGeom>
            <a:avLst/>
            <a:gdLst>
              <a:gd name="T0" fmla="*/ 426 w 2491"/>
              <a:gd name="T1" fmla="*/ 2385 h 2385"/>
              <a:gd name="T2" fmla="*/ 426 w 2491"/>
              <a:gd name="T3" fmla="*/ 0 h 2385"/>
              <a:gd name="T4" fmla="*/ 2491 w 2491"/>
              <a:gd name="T5" fmla="*/ 1192 h 2385"/>
              <a:gd name="T6" fmla="*/ 426 w 2491"/>
              <a:gd name="T7" fmla="*/ 2385 h 2385"/>
            </a:gdLst>
            <a:rect l="0" t="0" r="r" b="b"/>
            <a:pathLst>
              <a:path w="2491" h="2385">
                <a:moveTo>
                  <a:pt x="426" y="2385"/>
                </a:moveTo>
                <a:cubicBezTo>
                  <a:pt x="0" y="1647"/>
                  <a:pt x="0" y="738"/>
                  <a:pt x="426" y="0"/>
                </a:cubicBezTo>
                <a:lnTo>
                  <a:pt x="2491" y="1192"/>
                </a:lnTo>
                <a:lnTo>
                  <a:pt x="426" y="2385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9369824" y="2298710"/>
            <a:ext cx="1100332" cy="1270266"/>
          </a:xfrm>
          <a:custGeom>
            <a:avLst/>
            <a:gdLst>
              <a:gd name="T0" fmla="*/ 0 w 2066"/>
              <a:gd name="T1" fmla="*/ 0 h 2385"/>
              <a:gd name="T2" fmla="*/ 2066 w 2066"/>
              <a:gd name="T3" fmla="*/ 1193 h 2385"/>
              <a:gd name="T4" fmla="*/ 0 w 2066"/>
              <a:gd name="T5" fmla="*/ 2385 h 2385"/>
              <a:gd name="T6" fmla="*/ 0 w 2066"/>
              <a:gd name="T7" fmla="*/ 0 h 2385"/>
            </a:gdLst>
            <a:rect l="0" t="0" r="r" b="b"/>
            <a:pathLst>
              <a:path w="2066" h="2385">
                <a:moveTo>
                  <a:pt x="0" y="0"/>
                </a:moveTo>
                <a:cubicBezTo>
                  <a:pt x="853" y="0"/>
                  <a:pt x="1640" y="455"/>
                  <a:pt x="2066" y="1193"/>
                </a:cubicBezTo>
                <a:lnTo>
                  <a:pt x="0" y="23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9525" cap="sq">
            <a:solidFill>
              <a:schemeClr val="accent2"/>
            </a:solidFill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369824" y="2934551"/>
            <a:ext cx="1326912" cy="1270266"/>
          </a:xfrm>
          <a:custGeom>
            <a:avLst/>
            <a:gdLst>
              <a:gd name="T0" fmla="*/ 2066 w 2492"/>
              <a:gd name="T1" fmla="*/ 0 h 2385"/>
              <a:gd name="T2" fmla="*/ 2066 w 2492"/>
              <a:gd name="T3" fmla="*/ 2385 h 2385"/>
              <a:gd name="T4" fmla="*/ 0 w 2492"/>
              <a:gd name="T5" fmla="*/ 1192 h 2385"/>
              <a:gd name="T6" fmla="*/ 2066 w 2492"/>
              <a:gd name="T7" fmla="*/ 0 h 2385"/>
            </a:gdLst>
            <a:rect l="0" t="0" r="r" b="b"/>
            <a:pathLst>
              <a:path w="2492" h="2385">
                <a:moveTo>
                  <a:pt x="2066" y="0"/>
                </a:moveTo>
                <a:cubicBezTo>
                  <a:pt x="2492" y="738"/>
                  <a:pt x="2492" y="1647"/>
                  <a:pt x="2066" y="2385"/>
                </a:cubicBezTo>
                <a:lnTo>
                  <a:pt x="0" y="1192"/>
                </a:lnTo>
                <a:lnTo>
                  <a:pt x="2066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9525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9369824" y="3568976"/>
            <a:ext cx="1100332" cy="1271682"/>
          </a:xfrm>
          <a:custGeom>
            <a:avLst/>
            <a:gdLst>
              <a:gd name="T0" fmla="*/ 2066 w 2066"/>
              <a:gd name="T1" fmla="*/ 1193 h 2386"/>
              <a:gd name="T2" fmla="*/ 0 w 2066"/>
              <a:gd name="T3" fmla="*/ 2386 h 2386"/>
              <a:gd name="T4" fmla="*/ 0 w 2066"/>
              <a:gd name="T5" fmla="*/ 0 h 2386"/>
              <a:gd name="T6" fmla="*/ 2066 w 2066"/>
              <a:gd name="T7" fmla="*/ 1193 h 2386"/>
            </a:gdLst>
            <a:rect l="0" t="0" r="r" b="b"/>
            <a:pathLst>
              <a:path w="2066" h="2386">
                <a:moveTo>
                  <a:pt x="2066" y="1193"/>
                </a:moveTo>
                <a:cubicBezTo>
                  <a:pt x="1640" y="1931"/>
                  <a:pt x="853" y="2386"/>
                  <a:pt x="0" y="2386"/>
                </a:cubicBezTo>
                <a:lnTo>
                  <a:pt x="0" y="0"/>
                </a:lnTo>
                <a:lnTo>
                  <a:pt x="2066" y="1193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9525" cap="sq">
            <a:solidFill>
              <a:schemeClr val="accent2"/>
            </a:solidFill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8270908" y="3568976"/>
            <a:ext cx="1098915" cy="1271682"/>
          </a:xfrm>
          <a:custGeom>
            <a:avLst/>
            <a:gdLst>
              <a:gd name="T0" fmla="*/ 2065 w 2065"/>
              <a:gd name="T1" fmla="*/ 2386 h 2386"/>
              <a:gd name="T2" fmla="*/ 0 w 2065"/>
              <a:gd name="T3" fmla="*/ 1193 h 2386"/>
              <a:gd name="T4" fmla="*/ 2065 w 2065"/>
              <a:gd name="T5" fmla="*/ 0 h 2386"/>
              <a:gd name="T6" fmla="*/ 2065 w 2065"/>
              <a:gd name="T7" fmla="*/ 2386 h 2386"/>
            </a:gdLst>
            <a:rect l="0" t="0" r="r" b="b"/>
            <a:pathLst>
              <a:path w="2065" h="2386">
                <a:moveTo>
                  <a:pt x="2065" y="2386"/>
                </a:moveTo>
                <a:cubicBezTo>
                  <a:pt x="1213" y="2386"/>
                  <a:pt x="426" y="1931"/>
                  <a:pt x="0" y="1193"/>
                </a:cubicBezTo>
                <a:lnTo>
                  <a:pt x="2065" y="0"/>
                </a:lnTo>
                <a:lnTo>
                  <a:pt x="2065" y="2386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9525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8044328" y="2934551"/>
            <a:ext cx="1325496" cy="1270266"/>
          </a:xfrm>
          <a:custGeom>
            <a:avLst/>
            <a:gdLst>
              <a:gd name="T0" fmla="*/ 426 w 2491"/>
              <a:gd name="T1" fmla="*/ 2385 h 2385"/>
              <a:gd name="T2" fmla="*/ 426 w 2491"/>
              <a:gd name="T3" fmla="*/ 0 h 2385"/>
              <a:gd name="T4" fmla="*/ 2491 w 2491"/>
              <a:gd name="T5" fmla="*/ 1192 h 2385"/>
              <a:gd name="T6" fmla="*/ 426 w 2491"/>
              <a:gd name="T7" fmla="*/ 2385 h 2385"/>
            </a:gdLst>
            <a:rect l="0" t="0" r="r" b="b"/>
            <a:pathLst>
              <a:path w="2491" h="2385">
                <a:moveTo>
                  <a:pt x="426" y="2385"/>
                </a:moveTo>
                <a:cubicBezTo>
                  <a:pt x="0" y="1647"/>
                  <a:pt x="0" y="738"/>
                  <a:pt x="426" y="0"/>
                </a:cubicBezTo>
                <a:lnTo>
                  <a:pt x="2491" y="1192"/>
                </a:lnTo>
                <a:lnTo>
                  <a:pt x="426" y="2385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9525" cap="sq">
            <a:solidFill>
              <a:schemeClr val="accent2"/>
            </a:solidFill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8270908" y="2298710"/>
            <a:ext cx="1098915" cy="1270266"/>
          </a:xfrm>
          <a:custGeom>
            <a:avLst/>
            <a:gdLst>
              <a:gd name="T0" fmla="*/ 0 w 2065"/>
              <a:gd name="T1" fmla="*/ 1193 h 2385"/>
              <a:gd name="T2" fmla="*/ 2065 w 2065"/>
              <a:gd name="T3" fmla="*/ 0 h 2385"/>
              <a:gd name="T4" fmla="*/ 2065 w 2065"/>
              <a:gd name="T5" fmla="*/ 2385 h 2385"/>
              <a:gd name="T6" fmla="*/ 0 w 2065"/>
              <a:gd name="T7" fmla="*/ 1193 h 2385"/>
            </a:gdLst>
            <a:rect l="0" t="0" r="r" b="b"/>
            <a:pathLst>
              <a:path w="2065" h="2385">
                <a:moveTo>
                  <a:pt x="0" y="1193"/>
                </a:moveTo>
                <a:cubicBezTo>
                  <a:pt x="426" y="455"/>
                  <a:pt x="1213" y="0"/>
                  <a:pt x="2065" y="0"/>
                </a:cubicBezTo>
                <a:lnTo>
                  <a:pt x="2065" y="2385"/>
                </a:lnTo>
                <a:lnTo>
                  <a:pt x="0" y="1193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9525" cap="sq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8255629" y="2281068"/>
            <a:ext cx="911728" cy="1053892"/>
          </a:xfrm>
          <a:custGeom>
            <a:avLst/>
            <a:gdLst>
              <a:gd name="T0" fmla="*/ 0 w 2065"/>
              <a:gd name="T1" fmla="*/ 1193 h 2385"/>
              <a:gd name="T2" fmla="*/ 2065 w 2065"/>
              <a:gd name="T3" fmla="*/ 0 h 2385"/>
              <a:gd name="T4" fmla="*/ 2065 w 2065"/>
              <a:gd name="T5" fmla="*/ 2385 h 2385"/>
              <a:gd name="T6" fmla="*/ 0 w 2065"/>
              <a:gd name="T7" fmla="*/ 1193 h 2385"/>
            </a:gdLst>
            <a:rect l="0" t="0" r="r" b="b"/>
            <a:pathLst>
              <a:path w="2065" h="2385">
                <a:moveTo>
                  <a:pt x="0" y="1193"/>
                </a:moveTo>
                <a:cubicBezTo>
                  <a:pt x="426" y="455"/>
                  <a:pt x="1213" y="0"/>
                  <a:pt x="2065" y="0"/>
                </a:cubicBezTo>
                <a:lnTo>
                  <a:pt x="2065" y="2385"/>
                </a:lnTo>
                <a:lnTo>
                  <a:pt x="0" y="1193"/>
                </a:lnTo>
                <a:close/>
              </a:path>
            </a:pathLst>
          </a:custGeom>
          <a:noFill/>
          <a:ln w="19050" cap="flat">
            <a:noFill/>
            <a:round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8699156" y="2898307"/>
            <a:ext cx="1342752" cy="134275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9158115" y="3334694"/>
            <a:ext cx="424833" cy="424833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76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18000000" flipH="0" flipV="0">
            <a:off x="1526467" y="2008093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18000000" flipH="0" flipV="0">
            <a:off x="8071519" y="2008093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18000000" flipH="1" flipV="1">
            <a:off x="1526467" y="2427192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18000000" flipH="1" flipV="1">
            <a:off x="8071519" y="2427192"/>
            <a:ext cx="2658934" cy="2658936"/>
          </a:xfrm>
          <a:prstGeom prst="arc">
            <a:avLst>
              <a:gd name="adj1" fmla="val 16200000"/>
              <a:gd name="adj2" fmla="val 176114"/>
            </a:avLst>
          </a:prstGeom>
          <a:noFill/>
          <a:ln w="47625" cap="rnd">
            <a:gradFill>
              <a:gsLst>
                <a:gs pos="8000">
                  <a:schemeClr val="accent2">
                    <a:alpha val="0"/>
                  </a:schemeClr>
                </a:gs>
                <a:gs pos="100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4911725" y="3331633"/>
            <a:ext cx="2241550" cy="228600"/>
          </a:xfrm>
          <a:prstGeom prst="rightArrow">
            <a:avLst>
              <a:gd name="adj1" fmla="val 38889"/>
              <a:gd name="adj2" fmla="val 75000"/>
            </a:avLst>
          </a:prstGeom>
          <a:gradFill>
            <a:gsLst>
              <a:gs pos="800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1" flipV="0">
            <a:off x="4911725" y="3712633"/>
            <a:ext cx="2241550" cy="228600"/>
          </a:xfrm>
          <a:prstGeom prst="rightArrow">
            <a:avLst>
              <a:gd name="adj1" fmla="val 38889"/>
              <a:gd name="adj2" fmla="val 75000"/>
            </a:avLst>
          </a:prstGeom>
          <a:gradFill>
            <a:gsLst>
              <a:gs pos="800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0" flipH="0" flipV="0">
            <a:off x="4276550" y="1985010"/>
            <a:ext cx="36262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E006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优势</a:t>
            </a: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rot="0" flipH="0" flipV="0">
            <a:off x="4276550" y="2485390"/>
            <a:ext cx="3626200" cy="7518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3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全流程覆盖（需求→设计→开发→测试→运维）
企业级扩展性（支持插件开发与API集成）
本地化部署（数据安全可控，无云依赖）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rot="0" flipH="0" flipV="0">
            <a:off x="4276550" y="4027170"/>
            <a:ext cx="36262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E006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局限性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rot="0" flipH="0" flipV="0">
            <a:off x="4276550" y="4527550"/>
            <a:ext cx="3626200" cy="7518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3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学习曲线陡峭（功能庞大，需系统培训）
价格较高（单用户授权约$499起）
仅支持Windows系统（Mac/Linux需虚拟机运行）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0" flipH="0" flipV="0"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优缺点分析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0" flipH="0" flipV="0">
            <a:off x="348958" y="502433"/>
            <a:ext cx="387642" cy="38764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 rot="0" flipH="0" flipV="0">
            <a:off x="271663" y="431800"/>
            <a:ext cx="387642" cy="38764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" y="0"/>
            <a:ext cx="12192000" cy="6858000"/>
          </a:xfrm>
          <a:prstGeom prst="rect">
            <a:avLst/>
          </a:prstGeom>
          <a:solidFill>
            <a:schemeClr val="accent1">
              <a:alpha val="9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3546530" flipH="0" flipV="0">
            <a:off x="10962633" y="4170216"/>
            <a:ext cx="2129618" cy="3331772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604415" flipH="0" flipV="0">
            <a:off x="9872864" y="5634527"/>
            <a:ext cx="2020243" cy="2342063"/>
          </a:xfrm>
          <a:prstGeom prst="ellipse">
            <a:avLst/>
          </a:prstGeom>
          <a:gradFill>
            <a:gsLst>
              <a:gs pos="0">
                <a:schemeClr val="accent2"/>
              </a:gs>
              <a:gs pos="95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971202" flipH="0" flipV="0">
            <a:off x="9083601" y="5937022"/>
            <a:ext cx="2129617" cy="3234201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203841" flipH="0" flipV="0">
            <a:off x="10394575" y="5445666"/>
            <a:ext cx="2129617" cy="3679852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97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446512" y="852714"/>
            <a:ext cx="2341388" cy="22096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446512" y="3429000"/>
            <a:ext cx="4554197" cy="29275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其他主流UML工具对比</a:t>
            </a:r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6096812" y="1225542"/>
            <a:ext cx="5124073" cy="5772158"/>
          </a:xfrm>
          <a:custGeom>
            <a:avLst/>
            <a:gdLst>
              <a:gd name="connsiteX0" fmla="*/ 4349 w 4116001"/>
              <a:gd name="connsiteY0" fmla="*/ 4178134 h 4178133"/>
              <a:gd name="connsiteX1" fmla="*/ 3007 w 4116001"/>
              <a:gd name="connsiteY1" fmla="*/ 1165027 h 4178133"/>
              <a:gd name="connsiteX2" fmla="*/ 1565835 w 4116001"/>
              <a:gd name="connsiteY2" fmla="*/ 149207 h 4178133"/>
              <a:gd name="connsiteX3" fmla="*/ 4116002 w 4116001"/>
              <a:gd name="connsiteY3" fmla="*/ 0 h 4178133"/>
              <a:gd name="connsiteX4" fmla="*/ 4112862 w 4116001"/>
              <a:gd name="connsiteY4" fmla="*/ 3558774 h 4178133"/>
              <a:gd name="connsiteX5" fmla="*/ 4116002 w 4116001"/>
              <a:gd name="connsiteY5" fmla="*/ 3856313 h 4178133"/>
              <a:gd name="connsiteX6" fmla="*/ 4349 w 4116001"/>
              <a:gd name="connsiteY6" fmla="*/ 4178134 h 4178133"/>
              <a:gd name="connsiteX7" fmla="*/ 4349 w 4116001"/>
              <a:gd name="connsiteY7" fmla="*/ 4178134 h 4178133"/>
            </a:gdLst>
            <a:rect l="l" t="t" r="r" b="b"/>
            <a:pathLst>
              <a:path w="4116001" h="4178133">
                <a:moveTo>
                  <a:pt x="4349" y="4178134"/>
                </a:moveTo>
                <a:lnTo>
                  <a:pt x="3007" y="1165027"/>
                </a:lnTo>
                <a:cubicBezTo>
                  <a:pt x="-46954" y="513850"/>
                  <a:pt x="527903" y="247956"/>
                  <a:pt x="1565835" y="149207"/>
                </a:cubicBezTo>
                <a:cubicBezTo>
                  <a:pt x="2366209" y="73101"/>
                  <a:pt x="3185337" y="52170"/>
                  <a:pt x="4116002" y="0"/>
                </a:cubicBezTo>
                <a:cubicBezTo>
                  <a:pt x="4116002" y="1252365"/>
                  <a:pt x="4112862" y="3558774"/>
                  <a:pt x="4112862" y="3558774"/>
                </a:cubicBezTo>
                <a:lnTo>
                  <a:pt x="4116002" y="3856313"/>
                </a:lnTo>
                <a:cubicBezTo>
                  <a:pt x="4116002" y="3856313"/>
                  <a:pt x="2012440" y="3769739"/>
                  <a:pt x="4349" y="4178134"/>
                </a:cubicBezTo>
                <a:lnTo>
                  <a:pt x="4349" y="4178134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69000">
                <a:schemeClr val="accent1">
                  <a:lumMod val="20000"/>
                  <a:lumOff val="80000"/>
                  <a:alpha val="50000"/>
                </a:schemeClr>
              </a:gs>
            </a:gsLst>
            <a:lin ang="10800000" scaled="0"/>
          </a:gradFill>
          <a:ln w="12073" cap="sq">
            <a:solidFill>
              <a:schemeClr val="accent1"/>
            </a:solidFill>
            <a:miter/>
          </a:ln>
          <a:effectLst/>
        </p:spPr>
        <p:txBody>
          <a:bodyPr vert="horz" wrap="square" lIns="86923" tIns="43461" rIns="86923" bIns="4346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971116" y="1225542"/>
            <a:ext cx="5124323" cy="5772158"/>
          </a:xfrm>
          <a:custGeom>
            <a:avLst/>
            <a:gdLst>
              <a:gd name="connsiteX0" fmla="*/ 4111854 w 4116202"/>
              <a:gd name="connsiteY0" fmla="*/ 4178134 h 4178133"/>
              <a:gd name="connsiteX1" fmla="*/ 4113196 w 4116202"/>
              <a:gd name="connsiteY1" fmla="*/ 1165027 h 4178133"/>
              <a:gd name="connsiteX2" fmla="*/ 2550146 w 4116202"/>
              <a:gd name="connsiteY2" fmla="*/ 149207 h 4178133"/>
              <a:gd name="connsiteX3" fmla="*/ 0 w 4116202"/>
              <a:gd name="connsiteY3" fmla="*/ 0 h 4178133"/>
              <a:gd name="connsiteX4" fmla="*/ 3341 w 4116202"/>
              <a:gd name="connsiteY4" fmla="*/ 3558774 h 4178133"/>
              <a:gd name="connsiteX5" fmla="*/ 0 w 4116202"/>
              <a:gd name="connsiteY5" fmla="*/ 3856313 h 4178133"/>
              <a:gd name="connsiteX6" fmla="*/ 4111854 w 4116202"/>
              <a:gd name="connsiteY6" fmla="*/ 4178134 h 4178133"/>
              <a:gd name="connsiteX7" fmla="*/ 4111854 w 4116202"/>
              <a:gd name="connsiteY7" fmla="*/ 4178134 h 4178133"/>
            </a:gdLst>
            <a:rect l="l" t="t" r="r" b="b"/>
            <a:pathLst>
              <a:path w="4116202" h="4178133">
                <a:moveTo>
                  <a:pt x="4111854" y="4178134"/>
                </a:moveTo>
                <a:lnTo>
                  <a:pt x="4113196" y="1165027"/>
                </a:lnTo>
                <a:cubicBezTo>
                  <a:pt x="4163167" y="513850"/>
                  <a:pt x="3588099" y="247950"/>
                  <a:pt x="2550146" y="149207"/>
                </a:cubicBezTo>
                <a:cubicBezTo>
                  <a:pt x="1749993" y="73101"/>
                  <a:pt x="930877" y="52170"/>
                  <a:pt x="0" y="0"/>
                </a:cubicBezTo>
                <a:cubicBezTo>
                  <a:pt x="0" y="1252365"/>
                  <a:pt x="3341" y="3558774"/>
                  <a:pt x="3341" y="3558774"/>
                </a:cubicBezTo>
                <a:lnTo>
                  <a:pt x="0" y="3856313"/>
                </a:lnTo>
                <a:cubicBezTo>
                  <a:pt x="0" y="3856313"/>
                  <a:pt x="2103783" y="3769739"/>
                  <a:pt x="4111854" y="4178134"/>
                </a:cubicBezTo>
                <a:lnTo>
                  <a:pt x="4111854" y="4178134"/>
                </a:lnTo>
                <a:close/>
              </a:path>
            </a:pathLst>
          </a:custGeom>
          <a:gradFill>
            <a:gsLst>
              <a:gs pos="0">
                <a:schemeClr val="bg1"/>
              </a:gs>
              <a:gs pos="69000">
                <a:schemeClr val="accent1">
                  <a:lumMod val="20000"/>
                  <a:lumOff val="80000"/>
                  <a:alpha val="50000"/>
                </a:schemeClr>
              </a:gs>
            </a:gsLst>
            <a:lin ang="0" scaled="0"/>
          </a:gradFill>
          <a:ln w="12073" cap="sq">
            <a:solidFill>
              <a:schemeClr val="accent1"/>
            </a:solidFill>
            <a:miter/>
          </a:ln>
          <a:effectLst/>
        </p:spPr>
        <p:txBody>
          <a:bodyPr vert="horz" wrap="square" lIns="86923" tIns="43461" rIns="86923" bIns="4346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263101" y="2182497"/>
            <a:ext cx="2880000" cy="6309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69000">
                      <a:schemeClr val="accent1"/>
                    </a:gs>
                  </a:gsLst>
                  <a:lin ang="13500000" scaled="0"/>
                </a:gradFill>
                <a:latin typeface="Source Han Sans CN Bold"/>
                <a:ea typeface="Source Han Sans CN Bold"/>
                <a:cs typeface="Source Han Sans CN Bold"/>
              </a:rPr>
              <a:t>定位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329090" y="2945617"/>
            <a:ext cx="4377600" cy="1008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敏捷开发与DevOps集成工具。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263101" y="4211616"/>
            <a:ext cx="2880000" cy="6309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69000">
                      <a:schemeClr val="accent1"/>
                    </a:gs>
                  </a:gsLst>
                  <a:lin ang="13500000" scaled="0"/>
                </a:gradFill>
                <a:latin typeface="Source Han Sans CN Bold"/>
                <a:ea typeface="Source Han Sans CN Bold"/>
                <a:cs typeface="Source Han Sans CN Bold"/>
              </a:rPr>
              <a:t>适用场景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329090" y="4974737"/>
            <a:ext cx="4377600" cy="1008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敏捷团队、云原生架构设计。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452595" y="2182497"/>
            <a:ext cx="3490784" cy="6309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69000">
                      <a:schemeClr val="accent1"/>
                    </a:gs>
                  </a:gsLst>
                  <a:lin ang="13500000" scaled="0"/>
                </a:gradFill>
                <a:latin typeface="Source Han Sans CN Bold"/>
                <a:ea typeface="Source Han Sans CN Bold"/>
                <a:cs typeface="Source Han Sans CN Bold"/>
              </a:rPr>
              <a:t>核心优势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518584" y="2945618"/>
            <a:ext cx="4377048" cy="1008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无缝集成Jira、Jenkins等DevOps工具链。
敏捷看板与用户故事地图（Scrum/Kanban支持）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452595" y="4211616"/>
            <a:ext cx="3490784" cy="63090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chemeClr val="accent1">
                        <a:lumMod val="60000"/>
                        <a:lumOff val="40000"/>
                      </a:schemeClr>
                    </a:gs>
                    <a:gs pos="69000">
                      <a:schemeClr val="accent1"/>
                    </a:gs>
                  </a:gsLst>
                  <a:lin ang="13500000" scaled="0"/>
                </a:gradFill>
                <a:latin typeface="Source Han Sans CN Bold"/>
                <a:ea typeface="Source Han Sans CN Bold"/>
                <a:cs typeface="Source Han Sans CN Bold"/>
              </a:rPr>
              <a:t>价格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518584" y="4974737"/>
            <a:ext cx="4377048" cy="1008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订阅制（$89/用户/年起）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1">
            <a:off x="5419559" y="2518989"/>
            <a:ext cx="229254" cy="222596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  <a:effectLst/>
        </p:spPr>
        <p:txBody>
          <a:bodyPr vert="horz" wrap="square" lIns="102413" tIns="51206" rIns="102413" bIns="51206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0598581" y="2505023"/>
            <a:ext cx="212941" cy="236564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  <a:effectLst/>
        </p:spPr>
        <p:txBody>
          <a:bodyPr vert="horz" wrap="square" lIns="102413" tIns="51206" rIns="102413" bIns="51206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387364" y="4531804"/>
            <a:ext cx="293645" cy="233606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  <a:effectLst/>
        </p:spPr>
        <p:txBody>
          <a:bodyPr vert="horz" wrap="square" lIns="102413" tIns="51206" rIns="102413" bIns="51206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0599287" y="4531804"/>
            <a:ext cx="211528" cy="23360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  <a:effectLst/>
        </p:spPr>
        <p:txBody>
          <a:bodyPr vert="horz" wrap="square" lIns="102413" tIns="51206" rIns="102413" bIns="51206" rtlCol="0" anchor="ctr"/>
          <a:lstStyle/>
          <a:p>
            <a:pPr algn="l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361077" y="2874409"/>
            <a:ext cx="4320000" cy="23008"/>
          </a:xfrm>
          <a:custGeom>
            <a:avLst/>
            <a:gdLst>
              <a:gd name="connsiteX0" fmla="*/ 0 w 3265831"/>
              <a:gd name="connsiteY0" fmla="*/ 0 h 23008"/>
              <a:gd name="connsiteX1" fmla="*/ 3265831 w 3265831"/>
              <a:gd name="connsiteY1" fmla="*/ 0 h 23008"/>
              <a:gd name="connsiteX2" fmla="*/ 3265831 w 3265831"/>
              <a:gd name="connsiteY2" fmla="*/ 23008 h 23008"/>
              <a:gd name="connsiteX3" fmla="*/ 0 w 3265831"/>
              <a:gd name="connsiteY3" fmla="*/ 23008 h 23008"/>
            </a:gdLst>
            <a:rect l="l" t="t" r="r" b="b"/>
            <a:pathLst>
              <a:path w="3265831" h="23008">
                <a:moveTo>
                  <a:pt x="0" y="0"/>
                </a:moveTo>
                <a:lnTo>
                  <a:pt x="3265831" y="0"/>
                </a:lnTo>
                <a:lnTo>
                  <a:pt x="3265831" y="23008"/>
                </a:lnTo>
                <a:lnTo>
                  <a:pt x="0" y="23008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517334" y="2874409"/>
            <a:ext cx="4320000" cy="23008"/>
          </a:xfrm>
          <a:custGeom>
            <a:avLst/>
            <a:gdLst>
              <a:gd name="connsiteX0" fmla="*/ 0 w 3265831"/>
              <a:gd name="connsiteY0" fmla="*/ 0 h 23008"/>
              <a:gd name="connsiteX1" fmla="*/ 3265831 w 3265831"/>
              <a:gd name="connsiteY1" fmla="*/ 0 h 23008"/>
              <a:gd name="connsiteX2" fmla="*/ 3265831 w 3265831"/>
              <a:gd name="connsiteY2" fmla="*/ 23008 h 23008"/>
              <a:gd name="connsiteX3" fmla="*/ 0 w 3265831"/>
              <a:gd name="connsiteY3" fmla="*/ 23008 h 23008"/>
            </a:gdLst>
            <a:rect l="l" t="t" r="r" b="b"/>
            <a:pathLst>
              <a:path w="3265831" h="23008">
                <a:moveTo>
                  <a:pt x="0" y="0"/>
                </a:moveTo>
                <a:lnTo>
                  <a:pt x="3265831" y="0"/>
                </a:lnTo>
                <a:lnTo>
                  <a:pt x="3265831" y="23008"/>
                </a:lnTo>
                <a:lnTo>
                  <a:pt x="0" y="23008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361077" y="4870315"/>
            <a:ext cx="4320000" cy="23008"/>
          </a:xfrm>
          <a:custGeom>
            <a:avLst/>
            <a:gdLst>
              <a:gd name="connsiteX0" fmla="*/ 0 w 3265831"/>
              <a:gd name="connsiteY0" fmla="*/ 0 h 23008"/>
              <a:gd name="connsiteX1" fmla="*/ 3265831 w 3265831"/>
              <a:gd name="connsiteY1" fmla="*/ 0 h 23008"/>
              <a:gd name="connsiteX2" fmla="*/ 3265831 w 3265831"/>
              <a:gd name="connsiteY2" fmla="*/ 23008 h 23008"/>
              <a:gd name="connsiteX3" fmla="*/ 0 w 3265831"/>
              <a:gd name="connsiteY3" fmla="*/ 23008 h 23008"/>
            </a:gdLst>
            <a:rect l="l" t="t" r="r" b="b"/>
            <a:pathLst>
              <a:path w="3265831" h="23008">
                <a:moveTo>
                  <a:pt x="0" y="0"/>
                </a:moveTo>
                <a:lnTo>
                  <a:pt x="3265831" y="0"/>
                </a:lnTo>
                <a:lnTo>
                  <a:pt x="3265831" y="23008"/>
                </a:lnTo>
                <a:lnTo>
                  <a:pt x="0" y="23008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517334" y="4870315"/>
            <a:ext cx="4320000" cy="23008"/>
          </a:xfrm>
          <a:custGeom>
            <a:avLst/>
            <a:gdLst>
              <a:gd name="connsiteX0" fmla="*/ 0 w 3265831"/>
              <a:gd name="connsiteY0" fmla="*/ 0 h 23008"/>
              <a:gd name="connsiteX1" fmla="*/ 3265831 w 3265831"/>
              <a:gd name="connsiteY1" fmla="*/ 0 h 23008"/>
              <a:gd name="connsiteX2" fmla="*/ 3265831 w 3265831"/>
              <a:gd name="connsiteY2" fmla="*/ 23008 h 23008"/>
              <a:gd name="connsiteX3" fmla="*/ 0 w 3265831"/>
              <a:gd name="connsiteY3" fmla="*/ 23008 h 23008"/>
            </a:gdLst>
            <a:rect l="l" t="t" r="r" b="b"/>
            <a:pathLst>
              <a:path w="3265831" h="23008">
                <a:moveTo>
                  <a:pt x="0" y="0"/>
                </a:moveTo>
                <a:lnTo>
                  <a:pt x="3265831" y="0"/>
                </a:lnTo>
                <a:lnTo>
                  <a:pt x="3265831" y="23008"/>
                </a:lnTo>
                <a:lnTo>
                  <a:pt x="0" y="23008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Visual Paradigm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348958" y="502433"/>
            <a:ext cx="387642" cy="38764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71663" y="431800"/>
            <a:ext cx="387642" cy="38764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1314450" y="1130300"/>
            <a:ext cx="4622801" cy="2452925"/>
          </a:xfrm>
          <a:prstGeom prst="round2DiagRect">
            <a:avLst>
              <a:gd name="adj1" fmla="val 15619"/>
              <a:gd name="adj2" fmla="val 0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314450" y="3830828"/>
            <a:ext cx="4622801" cy="2452925"/>
          </a:xfrm>
          <a:prstGeom prst="round2DiagRect">
            <a:avLst>
              <a:gd name="adj1" fmla="val 15619"/>
              <a:gd name="adj2" fmla="val 0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217466" y="1130300"/>
            <a:ext cx="4622801" cy="2452925"/>
          </a:xfrm>
          <a:prstGeom prst="round2DiagRect">
            <a:avLst>
              <a:gd name="adj1" fmla="val 15619"/>
              <a:gd name="adj2" fmla="val 0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217466" y="3830828"/>
            <a:ext cx="4622801" cy="2452925"/>
          </a:xfrm>
          <a:prstGeom prst="round2DiagRect">
            <a:avLst>
              <a:gd name="adj1" fmla="val 15619"/>
              <a:gd name="adj2" fmla="val 0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870545" y="1398872"/>
            <a:ext cx="3060000" cy="8398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定位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870545" y="2359954"/>
            <a:ext cx="3600000" cy="10009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轻量级开源工具（MIT协议）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745473" y="1381908"/>
            <a:ext cx="3060000" cy="8576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核心优势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745473" y="2359954"/>
            <a:ext cx="3600000" cy="10009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模块化插件架构（支持第三方扩展如代码生成器）
跨平台支持（Windows/macOS/Linux）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870545" y="4367178"/>
            <a:ext cx="3060000" cy="5030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适用场景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870545" y="5021881"/>
            <a:ext cx="3600000" cy="10009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个人开发者、教育用途。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745473" y="4367178"/>
            <a:ext cx="3060000" cy="5030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价格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745473" y="5021881"/>
            <a:ext cx="3600000" cy="10009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免费（基础版）/ $99（专业版）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912772" y="4037722"/>
            <a:ext cx="690025" cy="690024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20700000" flipH="0" flipV="0">
            <a:off x="4795603" y="4377456"/>
            <a:ext cx="958982" cy="218639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096168" y="4257079"/>
            <a:ext cx="320298" cy="280416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9862420" y="4037722"/>
            <a:ext cx="690025" cy="690024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20700000" flipH="0" flipV="0">
            <a:off x="9745251" y="4377456"/>
            <a:ext cx="958982" cy="218639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0067253" y="4242534"/>
            <a:ext cx="280359" cy="280400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9862420" y="1321866"/>
            <a:ext cx="690025" cy="690024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20700000" flipH="0" flipV="0">
            <a:off x="9745251" y="1661600"/>
            <a:ext cx="958982" cy="218639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0094915" y="1537052"/>
            <a:ext cx="259653" cy="259653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4924728" y="1321866"/>
            <a:ext cx="690025" cy="690024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20700000" flipH="0" flipV="0">
            <a:off x="4807559" y="1661600"/>
            <a:ext cx="958982" cy="218639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5158249" y="1546105"/>
            <a:ext cx="222984" cy="241545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84772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StarUML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348958" y="502433"/>
            <a:ext cx="387642" cy="387642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271663" y="431800"/>
            <a:ext cx="387642" cy="387642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0E006E"/>
      </a:accent1>
      <a:accent2>
        <a:srgbClr val="003ED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